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A986"/>
    <a:srgbClr val="76C49D"/>
    <a:srgbClr val="A1B592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69"/>
    <p:restoredTop sz="94643"/>
  </p:normalViewPr>
  <p:slideViewPr>
    <p:cSldViewPr snapToGrid="0" snapToObjects="1">
      <p:cViewPr varScale="1">
        <p:scale>
          <a:sx n="96" d="100"/>
          <a:sy n="96" d="100"/>
        </p:scale>
        <p:origin x="200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40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84 106 24575,'-14'-20'0,"-3"-1"0,-1-4 0,3 5 0,4 8 0,6 7 0,2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50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0 24575,'-32'0'0,"-4"0"0,-12 0 0,-6 0 0,26 0 0,2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51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430 0 24575,'-33'0'0,"-20"0"0,-32 0 0,-10 0 0,19 0 0,16 0 0,42 0 0,8 0 0,13 0 0,3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52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7 24575,'-47'0'0,"-7"0"0,-2 0 0,8 0 0,16 0 0,17-2 0,10 1 0,4-1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53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346 14 24575,'-22'-4'0,"-12"1"0,-18 3 0,-11 0 0,8 0 0,8 0 0,13 0 0,15 0 0,5-1 0,9-1 0,4 0 0,1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54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339 1 24575,'-41'0'0,"-14"0"0,-10 0 0,0 0 0,12 0 0,25 0 0,11 0 0,12 0 0,-1 0 0,4 0 0,1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55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56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359 1 24575,'-12'0'0,"-1"0"0,-1 0 0,-8 0 0,-7 0 0,-4 0 0,4 0 0,9 0 0,8 0 0,5 0 0,2 0 0,0 0 0,-3 0 0,-9 0 0,-11 0 0,-6 0 0,1 0 0,10 0 0,12 0 0,7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57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583 1 24575,'-15'0'0,"-21"0"0,-18 0 0,-16 0 0,-10 0 0,18 0 0,13 0 0,16 0 0,10 2 0,1 6 0,-4 6 0,-6 5 0,1 0 0,4-6 0,12-6 0,7-5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59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0 24575,'-15'0'0,"6"2"0,4 1 0,3 3 0,-2 2 0,-4 1 0,-7 5 0,-13 10 0,-9 7 0,-4 2 0,6-5 0,13-8 0,9-7 0,6-5 0,3-4 0,3-3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2:00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0 24575,'-9'10'0,"-4"5"0,-3 8 0,-4 7 0,-5 2 0,5-6 0,2-5 0,3-5 0,1-3 0,5-4 0,-2-1 0,6-6 0,0 0 0,-1 0 0,0-2 0,2 0 0,0 1 0,2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41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53 24575,'-24'0'0,"-2"-2"0,0 0 0,7-1 0,9 1 0,3 2 0,1 0 0,-4 0 0,0 0 0,-2-1 0,-1-2 0,2-2 0,2 0 0,4 0 0,2 1 0,1 1 0,0 0 0,2-1 0,0 1 0,0-1 0,0 2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2:07.3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315 1 24575,'-14'0'0,"-2"1"0,1 2 0,-4 3 0,0 2 0,-2 1 0,2 1 0,0 2 0,0 1 0,4-1 0,3-4 0,2-2 0,3-1 0,0 1 0,2-1 0,2 1 0,-1-1 0,0 1 0,-1 2 0,-4 3 0,-2 2 0,1-1 0,0-2 0,4-2 0,0 0 0,2-1 0,-1 2 0,1-4 0,-1 0 0,3-4 0,0 1 0,1 0 0,-1 1 0,-1-1 0,2 0 0,1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2:12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24575,'0'9'0,"0"1"0,0 0 0,0 4 0,0 6 0,0 2 0,0 2 0,0-2 0,0-4 0,0 0 0,0-4 0,0-3 0,0-3 0,0-2 0,0 1 0,0 1 0,0 1 0,1 1 0,0 0 0,2 0 0,0 1 0,1 0 0,1 1 0,2 0 0,-3-2 0,0-1 0,-1-2 0,-1-2 0,0 2 0,-2-3 0,0 2 0,0 0 0,0 0 0,0 2 0,0 0 0,0 0 0,0 1 0,0 0 0,1-1 0,1-2 0,-1-2 0,1-3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2:13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1 195 24575,'6'-12'0,"2"-1"0,3-2 0,3-5 0,1-1 0,0 3 0,-1 3 0,0 6 0,-3 1 0,-3 2 0,-3 2 0,-3 0 0,0 0 0,0 0 0,-2-1 0,2 1 0,0 0 0,0-1 0,0 1 0,-2-1 0,3 1 0,-2 1 0,2-1 0,-3 2 0,0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2:15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295 112 24575,'-18'0'0,"-1"0"0,-2 0 0,0 0 0,2 0 0,3-1 0,4 0 0,1-2 0,1-2 0,1 1 0,2 0 0,2 1 0,2-1 0,0 2 0,-1-1 0,2-1 0,-2 2 0,2-1 0,-2-1 0,-2 2 0,1-1 0,-1 1 0,0-4 0,1 3 0,-1-4 0,3 3 0,-1 1 0,0 0 0,0 1 0,-2 0 0,4-1 0,-2-1 0,2 2 0,-2 1 0,-2 0 0,0 1 0,-2-1 0,2-1 0,1 0 0,1-2 0,2 2 0,1-1 0,1-1 0,0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07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8 227 24575,'-4'-5'0,"1"-1"0,4 2 0,1 0 0,0 1 0,0 0 0,-1-2 0,-1-1 0,0 0 0,0-1 0,0 2 0,0 0 0,0 0 0,0 0 0,0 1 0,0-1 0,1 1 0,1-3 0,2 5 0,0-3 0,-2 3 0,2 0 0,-2-2 0,0 0 0,-1-1 0,-1 0 0,0 0 0,1 1 0,1-1 0,0 2 0,1 0 0,0 1 0,0 0 0,0 0 0,1 0 0,0-1 0,0 0 0,0-2 0,-2 0 0,-1 0 0,-1 0 0,0 1 0,0 1 0,0-1 0,0 0 0,0 0 0,0 1 0,0-1 0,0 1 0,0-1 0,0 0 0,0 0 0,0-1 0,0 1 0,0 1 0,0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31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1 24575,'0'18'0,"-7"-1"0,2-5 0,-6-3 0,5-5 0,0 0 0,-1 1 0,1 2 0,0 1 0,1-1 0,2-2 0,1-1 0,0 0 0,0 1 0,0 0 0,0 1 0,0 0 0,0 0 0,2 0 0,0 0 0,0 0 0,0 0 0,0-2 0,0 0 0,0-2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32.8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230 1 24575,'-4'18'0,"-2"-1"0,-2-3 0,1-3 0,0-1 0,1-1 0,-1 1 0,-2 0 0,0-1 0,1-1 0,0-2 0,-1 0 0,-1 1 0,0 1 0,-3-2 0,3-1 0,-2-1 0,2-1 0,1-2 0,1 1 0,0 0 0,0 2 0,0-1 0,0-1 0,0 0 0,0-1 0,2-1 0,3 0 0,1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34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0 24575,'-16'4'0,"-1"4"0,1 1 0,-1 1 0,3-4 0,4-2 0,4 0 0,1-2 0,0 0 0,0-2 0,-1 0 0,3 0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35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1 24575,'-13'4'0,"-3"-1"0,-1-3 0,-2 0 0,1 4 0,-1 3 0,2 2 0,1 3 0,3 0 0,1-1 0,0 0 0,2-2 0,1 0 0,3-3 0,2-2 0,2-3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36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1 24575,'-20'4'0,"1"-1"0,1-3 0,2 0 0,2 0 0,2 0 0,2 0 0,1 0 0,1 0 0,1 0 0,3 0 0,0 0 0,0 0 0,1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42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322 162 24575,'-10'0'0,"-1"0"0,-1-1 0,-1-3 0,-6-5 0,-9-6 0,-4-3 0,-12-4 0,-2-3 0,5 1 0,6 2 0,15 9 0,13 7 0,3 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37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328 0 24575,'-10'0'0,"-9"0"0,-8 0 0,-8 0 0,-2 2 0,6 3 0,4 2 0,3 0 0,1-1 0,3-3 0,2-1 0,5 0 0,1-1 0,2 2 0,1 0 0,2 2 0,4-2 0,1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39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278 1 24575,'-36'0'0,"-4"0"0,-4 0 0,5 0 0,10 0 0,9 0 0,6 0 0,4 0 0,3 0 0,-1 0 0,1 0 0,0 0 0,1 0 0,1 0 0,2 0 0,1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40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3 24575,'-13'0'0,"-6"0"0,-7 0 0,-12 0 0,-10 0 0,2 0 0,-3 0 0,6 0 0,6 0 0,3 0 0,13 0 0,10-1 0,7 1 0,3-2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41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460 0 24575,'-19'0'0,"-14"0"0,-13 0 0,-7 0 0,7 0 0,9 0 0,0 0 0,2 0 0,-3 0 0,5 0 0,7 0 0,5 0 0,5 0 0,5 0 0,5 0 0,3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42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1 24575,'-23'0'0,"-3"0"0,-1 0 0,3 0 0,4 0 0,8 0 0,4 0 0,2 0 0,-2 0 0,3 0 0,-2 0 0,5 0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43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339 1 24575,'-25'4'0,"0"-1"0,3-3 0,6 0 0,4 0 0,4 0 0,0 0 0,0 0 0,-1 0 0,-1 0 0,-1 0 0,-5 2 0,-7 2 0,-4 2 0,-4 1 0,2-3 0,6-2 0,7-1 0,7-1 0,4 0 0,1 0 0,3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45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495 0 24575,'-28'0'0,"-10"0"0,-9 0 0,-1 0 0,15 0 0,13 0 0,7 0 0,3 0 0,-5 0 0,-3 0 0,-3 0 0,0 0 0,2 0 0,1 0 0,1 0 0,0 0 0,-2 0 0,0 0 0,2 0 0,2 0 0,2 0 0,1 0 0,3 0 0,4 0 0,2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46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289 0 24575,'-43'0'0,"-6"0"0,-6 0 0,8 0 0,9 0 0,20 0 0,5 0 0,8 0 0,0 0 0,-1 0 0,1 0 0,2 0 0,1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48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1 24575,'-39'0'0,"-10"0"0,-12 0 0,7 0 0,15 0 0,18 0 0,11 0 0,5 1 0,0 3 0,0 2 0,-2 2 0,0 0 0,-1-2 0,3 0 0,1-3 0,0-1 0,1 0 0,-1-2 0,0 0 0,0 0 0,1 0 0,0 0 0,-1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49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423 1 24575,'-46'0'0,"-7"0"0,-7 0 0,10 0 0,11 0 0,13 0 0,10 0 0,-1 0 0,3 0 0,0 0 0,-1 0 0,-1 0 0,1 0 0,2 0 0,3 0 0,2 0 0,2 0 0,3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43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363 104 24575,'-19'0'0,"0"0"0,6 0 0,2 0 0,2 0 0,-8 0 0,-18-7 0,-16-7 0,-12-9 0,7-1-6784,16 6 6784,19 6 0,14 8 0,5 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51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301 1 24575,'-21'0'0,"-18"0"0,-13 0 0,-4 0 0,14 0 0,18 0 0,12 0 0,3 0 0,-1 0 0,-2 0 0,2 0 0,2 0 0,4 0 0,2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55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4 24575,'-11'0'0,"-2"0"0,-6 0 0,-3 0 0,-2 0 0,1 0 0,6 0 0,2 0 0,5 0 0,2 0 0,2 0 0,0 0 0,0 0 0,1 0 0,-1 0 0,2 0 0,1-2 0,2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56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1 24575,'-10'0'0,"-3"0"0,1 0 0,1 0 0,2 0 0,4 0 0,0 0 0,-1 0 0,-3 0 0,-1 0 0,-1 0 0,1 0 0,2 0 0,1 0 0,1 0 0,3 0 0,2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59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26 24575,'-20'0'0,"-5"0"0,-11 0 0,-4 0 0,3 0 0,8 0 0,8 0 0,6-2 0,4 0 0,-2 0 0,2 1 0,-1 1 0,0 0 0,1 0 0,-1 0 0,1 0 0,1 0 0,2-2 0,2-2 0,3 0 0,1-1 0,0 3 0,2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4:00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537 86 24575,'-9'0'0,"2"0"0,1 0 0,-3 0 0,0 0 0,-2 0 0,-1-2 0,0-2 0,-2-1 0,-7 0 0,-5 2 0,-7-1 0,-5-3 0,0 0 0,3 0 0,3 2 0,3 3 0,-1-2 0,1 2 0,1-3 0,0 1 0,5 0 0,2-1 0,5 1 0,5 0 0,5 2 0,3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4:02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371 64 24575,'-24'0'0,"-8"0"0,-9 0 0,0 0 0,6 0 0,7-2 0,7-2 0,3-1 0,5-1 0,1 2 0,0 2 0,-1 1 0,-1-1 0,1 0 0,1 0 0,-1 0 0,2 2 0,2 0 0,4-3 0,2-2 0,2-3 0,1 0 0,0 3 0,0 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4:06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299 101 24575,'-34'0'0,"-3"0"0,-7-3 0,3-3 0,9-2 0,11-2 0,9 2 0,4 0 0,2 4 0,1 1 0,3 1 0,-2 0 0,2-1 0,-2-2 0,-2 1 0,1-1 0,-1 1 0,0 1 0,0 0 0,0 1 0,1-2 0,2-1 0,1 0 0,1 3 0,1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4:08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275 136 24575,'-12'-11'0,"1"-1"0,0 0 0,-1 4 0,3 4 0,0 2 0,0 1 0,-2 1 0,-1-1 0,0-1 0,0 0 0,2-2 0,-1-1 0,-2-2 0,-4-3 0,-2-2 0,0 0 0,2 1 0,3 3 0,3 4 0,2 2 0,3 1 0,1-1 0,2 1 0,3-1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4:09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210 261 24575,'-4'-13'0,"-3"-3"0,2 0 0,-3-2 0,-3-1 0,3 5 0,-2 0 0,2 1 0,-1 1 0,-1 0 0,-1 3 0,-1 1 0,-1-1 0,2 0 0,0-2 0,1 0 0,-1 0 0,0 1 0,2 1 0,1 2 0,1 1 0,1 0 0,1 3 0,2 0 0,2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4:11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95 298 24575,'0'-15'0,"0"0"0,-2 3 0,0 2 0,-1 0 0,0 2 0,1 0 0,-2 0 0,0 0 0,1-1 0,-3 0 0,1-1 0,0-1 0,-1 1 0,1 0 0,-1 1 0,2 0 0,0-1 0,-1 1 0,1-2 0,-1 0 0,2-1 0,0 1 0,-1 0 0,2 1 0,-1 2 0,2 1 0,1 0 0,0 0 0,0 1 0,0 2 0,0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44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409 101 24575,'-40'0'0,"3"0"0,12 0 0,4 0 0,2-3 0,-6-1 0,-14-6 0,-10-5 0,1-3 0,1-1 0,13 3 0,18 7 0,7 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4:20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67 272 24575,'0'-22'0,"0"0"0,0-2 0,-2 1 0,-2 1 0,0 4 0,-2 3 0,1 3 0,1 0 0,-1 0 0,1 1 0,0 0 0,0 3 0,-1 0 0,2-1 0,0-1 0,0 0 0,1 0 0,-2 3 0,2 3 0,0 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4:21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56 391 24575,'0'-17'0,"0"0"0,0 1 0,0-3 0,0-2 0,0 2 0,-4 0 0,-1 2 0,0 2 0,1 3 0,4 2 0,0 2 0,0-1 0,0-2 0,-1 0 0,-1 0 0,0 1 0,0 2 0,0 0 0,0 0 0,-1-3 0,-1-1 0,2-2 0,-2 2 0,1 0 0,1 1 0,0 1 0,1 0 0,-1-1 0,0 1 0,0 3 0,2 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4:23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9 247 24575,'0'-23'0,"0"-1"0,0 3 0,0 2 0,0 6 0,0 2 0,0 2 0,0-1 0,0 1 0,0-1 0,-2 0 0,0 0 0,-1-1 0,2-1 0,1 5 0,0-3 0,0 4 0,0-3 0,0 3 0,0-1 0,0 3 0,0 1 0,0 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4:24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0 24575,'-18'15'0,"0"-2"0,3-1 0,3-2 0,2-1 0,1 0 0,0 0 0,0 0 0,1 0 0,0 0 0,0 2 0,-2 3 0,-2 1 0,-1 1 0,2-1 0,0-2 0,3-3 0,1-1 0,0 0 0,1 0 0,1 1 0,-2-2 0,2-1 0,-3 0 0,6-3 0,-2-1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4:26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24575,'14'0'0,"2"2"0,-3 0 0,3 2 0,-1 1 0,-4 0 0,-3-1 0,-2-1 0,0 1 0,1 1 0,1 1 0,2 0 0,1 0 0,1 0 0,1 0 0,-2-1 0,-1 0 0,-3 2 0,-1 0 0,2 3 0,-5-3 0,2 2 0,-3-5 0,0 1 0,0-1 0,2-1 0,-2 2 0,0 0 0,-1-1 0,-1 0 0,1-2 0,1 0 0,1 0 0,0 0 0,1 0 0,0 0 0,0-1 0,-3-1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4:45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1 306 24575,'0'-16'0,"1"-2"0,3-3 0,3-4 0,-1-1 0,-1 3 0,-1 6 0,-2 3 0,3 5 0,-3 0 0,2 5 0,-3 2 0,2-2 0,1-2 0,2 0 0,-2-3 0,1 0 0,-1-1 0,0 0 0,1 0 0,-1 0 0,1-1 0,1 1 0,-2 2 0,0 2 0,-2 2 0,-1 2 0,1 0 0,0 0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4:52.1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0 406 24575,'0'-24'0,"0"1"0,0 1 0,1 4 0,3 5 0,0 3 0,0 4 0,-1 1 0,-3 0 0,0 0 0,0-2 0,0 0 0,1 0 0,2-1 0,0 2 0,1 0 0,0 2 0,3-6 0,-4 5 0,6-10 0,-1 2 0,4-8 0,1-5 0,-3-1 0,-3 2 0,-2 7 0,-2 4 0,-1 6 0,-1 3 0,-1 0 0,0 0 0,0 0 0,0 0 0,0-1 0,0 0 0,0 1 0,0 2 0,0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03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0 176 24575,'0'-20'0,"0"-8"0,0-3 0,0-3 0,0 10 0,0 5 0,0 9 0,0 4 0,0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05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0 248 24575,'0'-26'0,"0"-11"0,0-8 0,0-1 0,0 10 0,0 13 0,0 8 0,0 5 0,0 5 0,0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2:09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0 24575,'0'21'0,"0"-2"0,-4 2 0,-1-4 0,-1-3 0,0-5 0,4-4 0,-2 0 0,2 1 0,-2 2 0,0 2 0,1 2 0,0 3 0,-1 1 0,-2 1 0,-2-1 0,0 0 0,1-3 0,1-3 0,2-3 0,1-2 0,0-2 0,1 1 0,1 1 0,0-1 0,1-1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46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344 8 24575,'-27'0'0,"-13"0"0,-9 0 0,-10 0 0,3 0 0,10 0 0,12 0 0,17 0 0,10 0 0,5-1 0,-2-1 0,3 0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2:10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24575,'0'45'0,"0"-5"0,0-6 0,0-10 0,0-7 0,0-6 0,0-3 0,0 0 0,0 0 0,0 2 0,0 2 0,0 1 0,0-2 0,0 0 0,0-3 0,0-2 0,0 0 0,0-4 0,0 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34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24575,'0'14'0,"1"6"0,8 7 0,7 10 0,9 4 0,0-3 0,-3-3 0,-4-5 0,-2-7 0,0 2 0,-7-13 0,-2-2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36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24575,'0'10'0,"0"0"0,0-6 0,0 1 0,0-1 0,0 1 0,0 1 0,0 0 0,0 0 0,0 0 0,0 0 0,0-1 0,0 1 0,0 0 0,0 1 0,0 0 0,0 1 0,0-1 0,0 0 0,0 1 0,0 1 0,0 3 0,0 3 0,0-6 0,0 2 0,0-7 0,0 1 0,0 0 0,0 0 0,0 0 0,0 0 0,0 0 0,0 0 0,0 0 0,0-1 0,0-1 0,0-1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37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24575,'0'14'0,"0"1"0,0-1 0,0-1 0,0 1 0,0-4 0,0-1 0,0-2 0,0-1 0,0 2 0,0 1 0,0 2 0,0 2 0,0 1 0,0 2 0,0 0 0,0 0 0,0-3 0,0-2 0,0-5 0,0-2 0,0 0 0,0-1 0,0-2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39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24575,'0'10'0,"0"1"0,0-1 0,0 0 0,0-2 0,0-2 0,0-2 0,0 0 0,0 0 0,0 0 0,0-1 0,0 1 0,0 0 0,0 0 0,0 2 0,0 0 0,0 1 0,0 0 0,0 0 0,0-1 0,0 0 0,0-1 0,0 0 0,0-2 0,0 1 0,0-1 0,0 1 0,0 0 0,0 0 0,0 2 0,0 0 0,0-1 0,0 0 0,0 2 0,0 1 0,0 1 0,0-2 0,0-3 0,0-2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06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1 493 24575,'0'-27'0,"0"1"0,0-3 0,0 14 0,0 1 0,0 8 0,0-1 0,0-1 0,0-1 0,2 0 0,4-7 0,4-13 0,8-15 0,3-6 0,0 6 0,-1 13 0,-7 14 0,-5 8 0,-4 2 0,-4 2 0,1 1 0,1 0 0,3-2 0,5-5 0,2-8 0,5-2 0,-2 3 0,-5 10 0,-4 15 0,-4-1 0,-2 4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09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0 273 24575,'0'-14'0,"0"0"0,2 4 0,0 0 0,2 1 0,0 1 0,1 1 0,-1-1 0,-1 2 0,0 1 0,1 0 0,-1 0 0,-1 0 0,1 1 0,0 1 0,-1 0 0,0 0 0,-2-2 0,1 1 0,3-2 0,2 1 0,3-4 0,4-5 0,4-5 0,2-5 0,3 0 0,-1 4 0,-6 6 0,-5 8 0,-7 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11.3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0 251 24575,'0'-11'0,"0"0"0,1 3 0,0-2 0,4-2 0,2-2 0,3-5 0,4-5 0,1 2 0,0-2 0,-4 8 0,-5 6 0,-3 1 0,1 3 0,-2 0 0,1 0 0,0 2 0,0 0 0,0 0 0,0-1 0,1-2 0,3-1 0,0 1 0,-2 5 0,-2 1 0,-2 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13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1 247 24575,'3'-33'0,"4"-5"0,5-2 0,2 4 0,0 6 0,-3 12 0,-2 5 0,-4 8 0,0 1 0,-3 2 0,-1-1 0,0 0 0,-1-2 0,0 1 0,1 1 0,1 0 0,0 1 0,1 0 0,-1 0 0,2 2 0,-1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14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1 258 24575,'0'-10'0,"0"-7"0,0-4 0,5-8 0,6-2 0,3 6 0,1 5 0,-4 7 0,-2 3 0,-1-1 0,1 1 0,1-1 0,0 2 0,0 2 0,-6 2 0,4 1 0,-6 2 0,3-1 0,-3 1 0,1-1 0,-1 0 0,1 0 0,2 0 0,-1 0 0,-1 2 0,-1-1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47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402 44 24575,'-17'0'0,"-11"0"0,-11-1 0,-10-1 0,4-1 0,9 1 0,13 1 0,9 1 0,6-1 0,1-1 0,-1-2 0,0-2 0,0-2 0,-1 3 0,-2 2 0,-4 2 0,-3 1 0,-2 0 0,1 0 0,7-2 0,6 2 0,4-2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16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1 114 24575,'10'-3'0,"2"-3"0,0-4 0,-2-1 0,-1 2 0,-5 3 0,0-1 0,0 2 0,-2-1 0,0 1 0,-2 1 0,0-1 0,0 0 0,0 1 0,0-1 0,0 1 0,0 0 0,0 1 0,0-1 0,2 0 0,2 2 0,1 0 0,1 2 0,-1 0 0,0 0 0,1 0 0,2 0 0,0 0 0,0 0 0,-3 0 0,-2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18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0 303 24575,'24'-19'0,"-3"1"0,-3 2 0,-2 2 0,-3 4 0,-4 4 0,-3 2 0,-3 2 0,-2 0 0,0-2 0,-1 0 0,1-1 0,1-2 0,5-6 0,7-10 0,4-11 0,3-5 0,-1 4 0,-1 7 0,-10 17 0,-1 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20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0 380 24575,'2'-25'0,"5"-2"0,6 0 0,1 3 0,0 5 0,-2 5 0,-5 4 0,2 2 0,-4 2 0,0 2 0,0-2 0,-1 0 0,1-3 0,4-6 0,4-12 0,5-7 0,3-5 0,-1 4 0,-2 10 0,-9 12 0,-2 6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21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386 1 24575,'-26'4'0,"-3"-1"0,0-3 0,0 0 0,0 0 0,-6 0 0,11 2 0,-7 2 0,13 0 0,-1 0 0,1-2 0,2-2 0,0 0 0,2 0 0,0 0 0,2 0 0,0 0 0,4 0 0,3 0 0,3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23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24575,'1'21'0,"3"0"0,3-2 0,-1-6 0,-1-5 0,-2-2 0,0-1 0,1 1 0,-1 0 0,1-2 0,1 0 0,-1 2 0,2 0 0,-3 0 0,2 0 0,-1-1 0,0 1 0,0-1 0,-2 0 0,1-1 0,-1 0 0,0 0 0,-1 0 0,0 1 0,1-1 0,0 1 0,2-2 0,-2 1 0,0-1 0,1-1 0,-1 0 0,0 0 0,0 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41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24575,'0'10'0,"0"-1"0,0-3 0,0-1 0,0 0 0,4 3 0,4 2 0,3 2 0,1 2 0,-2-2 0,-2 0 0,-2-3 0,1-3 0,-5-1 0,3-1 0,-1 1 0,0 4 0,2 1 0,-1 2 0,0-1 0,-1-3 0,-2-3 0,-2-2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43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24575,'1'18'0,"5"4"0,5 11 0,-3-13 0,2 2 0,-8-16 0,0 3 0,0-1 0,-2-1 0,0-1 0,0-2 0,0 0 0,0 1 0,1 0 0,1 0 0,0 0 0,1 0 0,0 0 0,-1 0 0,3 2 0,-1 0 0,1 0 0,1 0 0,-1-2 0,-1-2 0,-2 2 0,1-2 0,-1 3 0,2-1 0,-1-1 0,0 0 0,0-1 0,1 2 0,1 2 0,0 0 0,3 0 0,-4-4 0,2-1 0,-2-2 0,-1 0 0,-1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45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24575,'4'15'0,"0"0"0,2-2 0,0 1 0,2 1 0,0 1 0,1-2 0,2 2 0,1 1 0,0 0 0,-1-1 0,-4-4 0,-4-5 0,1-1 0,-2-1 0,0 0 0,1 0 0,0 0 0,1 0 0,1 1 0,-1 2 0,0 0 0,0-1 0,1-2 0,0 0 0,0-2 0,0 1 0,-1 2 0,0-1 0,-1 1 0,-1-3 0,-1-1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46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24575,'18'11'0,"0"4"0,4 5 0,-4-1 0,-5-5 0,-6-4 0,-4-2 0,-3-3 0,0-2 0,0 2 0,0-1 0,2 2 0,0 2 0,0 2 0,1 2 0,-1 0 0,0-1 0,1-1 0,0-5 0,-1-1 0,2-1 0,-2 2 0,2-2 0,-2 0 0,-1-3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48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24575,'2'10'0,"2"0"0,0 0 0,2 1 0,-1 0 0,0-1 0,1 0 0,2 1 0,4 3 0,4 2 0,0 1 0,-1-1 0,-3-2 0,-4-3 0,-4-4 0,-2-1 0,0-1 0,0 0 0,0 0 0,1-1 0,0 3 0,-1-4 0,2 2 0,-2-3 0,0-1 0,-1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48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419 15 24575,'-17'0'0,"-4"0"0,3 0 0,0 0 0,-4 0 0,-14 0 0,-12 0 0,-10 0 0,0 0 0,9 0 0,9-3 0,18-1 0,12 0 0,8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50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24575,'21'17'0,"0"1"0,0 3 0,2 2 0,-13-11 0,4 0 0,-13-8 0,3 1 0,-2 1 0,2 0 0,0 2 0,1 0 0,-1 2 0,-2-3 0,0 0 0,-2-4 0,0 3 0,0 0 0,0 2 0,0-1 0,2 0 0,0 0 0,2-2 0,0 1 0,1 1 0,-1 0 0,0-1 0,-2-3 0,0-2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52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24575,'21'24'0,"-1"-4"0,1 0 0,-3-4 0,-7 0 0,-2-6 0,-4 1 0,-3-8 0,2 2 0,-1-1 0,0 0 0,1 1 0,0 0 0,1 2 0,0 0 0,1-1 0,0-2 0,-1-2 0,-1 0 0,-2 1 0,0 2 0,-2 1 0,0-1 0,0-1 0,1 1 0,1-2 0,1-1 0,3 0 0,-1-2 0,-2 0 0,-1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54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24575,'16'9'0,"0"4"0,-3 5 0,1-1 0,-4 1 0,-3-10 0,-3 2 0,-3-8 0,1 3 0,0-3 0,3 4 0,-4-2 0,5 1 0,-4 1 0,2 2 0,1 0 0,1 0 0,2 0 0,-2 0 0,-1-1 0,-2-2 0,1 0 0,0 0 0,-1-1 0,0-1 0,1 1 0,0 1 0,2 0 0,-1 1 0,-1 0 0,0-3 0,0 1 0,0-4 0,0 0 0,2 0 0,-1 0 0,0 0 0,0 0 0,-1 0 0,-1 0 0,0 0 0,-2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56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15 215 24575,'4'-10'0,"0"0"0,-4 4 0,0 0 0,0 2 0,0 0 0,0 1 0,0-1 0,0 0 0,0 0 0,0 1 0,0-2 0,0 1 0,0-2 0,0 1 0,0 0 0,-2 2 0,-2 1 0,-1 2 0,0 0 0,1-3 0,2-1 0,2-2 0,0-1 0,0 2 0,0-3 0,0 1 0,0 0 0,0 1 0,0 0 0,0-1 0,0 1 0,0 0 0,0 0 0,0-1 0,0 0 0,0-1 0,0 0 0,1 2 0,1 1 0,2 4 0,-1 1 0,1 0 0,-1 0 0,-1 0 0,0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59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281 77 24575,'-15'0'0,"3"0"0,3-2 0,3 0 0,-1 0 0,1-1 0,-1 0 0,-3-2 0,1-1 0,1 0 0,0 2 0,2 0 0,-1 0 0,-1 0 0,0 0 0,0-2 0,1 1 0,0 0 0,0 1 0,1 1 0,1 1 0,-1 0 0,0 1 0,1 1 0,-1 0 0,1 0 0,-1 0 0,0 0 0,0 0 0,1 0 0,-2 0 0,1 0 0,-1 0 0,1 0 0,0 0 0,1 0 0,1 0 0,0 0 0,-1 0 0,1 0 0,-1 0 0,2 0 0,1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6:02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241 220 24575,'-36'-22'0,"2"-1"0,4-2 0,6 6 0,9 6 0,7 6 0,0 2 0,7 2 0,-6-1 0,6 1 0,-2-1 0,3 0 0,-2-1 0,0 1 0,-1 1 0,-1-3 0,1 4 0,-1-2 0,2 2 0,-3-3 0,3 1 0,-4-3 0,4 4 0,-4-2 0,4 0 0,-2-1 0,0 2 0,0-1 0,1 2 0,-1-3 0,2 3 0,-3-1 0,3 3 0,-1 3 0,3 2 0,0 2 0,2-1 0,-2-2 0,2-1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6:09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98 330 24575,'0'-10'0,"0"1"0,0 2 0,0 0 0,0 1 0,0 0 0,0 1 0,0 1 0,0 0 0,0-1 0,0 0 0,0-1 0,0-1 0,-1 0 0,-1-2 0,0-3 0,-2-1 0,1 0 0,0 0 0,0 5 0,0 2 0,-1 3 0,0 3 0,0-4 0,0 2 0,-1-5 0,-1 3 0,1 0 0,1-1 0,1 1 0,0-3 0,-1 0 0,0-1 0,0 0 0,1 1 0,0 0 0,2 0 0,1 0 0,-1 1 0,-1-2 0,0 0 0,0 0 0,1 3 0,1 1 0,0-1 0,-1 0 0,-1-2 0,0 1 0,0 0 0,1 1 0,1 3 0,0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11:01:09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24575,'0'44'0,"6"-2"0,3 1 0,4-10 0,-3-12 0,-2-8 0,-4-8 0,0-4 0,0 3 0,0-1 0,-2 1 0,0-2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11:01:09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11:01:11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24575,'0'13'0,"2"2"0,3 3 0,3 0 0,4 3 0,1 1 0,1 1 0,0 0 0,-2-2 0,-2-2 0,-3-2 0,0-1 0,-1 0 0,-1-7 0,0 0 0,-3-6 0,0 2 0,-2 0 0,0 1 0,2 0 0,0 0 0,0-1 0,0-3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49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300 8 24575,'-30'-4'0,"-14"0"0,-13 4 0,-2 0 0,7 0 0,25 0 0,8 0 0,13 0 0,4 0 0,-1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11:01:13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24575,'0'11'0,"0"1"0,0-1 0,0 2 0,0-2 0,0 0 0,3 1 0,-1-1 0,2 0 0,0-2 0,0 0 0,0 0 0,0 0 0,0 0 0,-1 0 0,-1-1 0,0-1 0,0 0 0,0 0 0,0 1 0,-1 0 0,2 0 0,-1-1 0,0 1 0,1 1 0,-1 0 0,0-1 0,0 1 0,-1-1 0,2-1 0,-1 0 0,0-2 0,-2 1 0,0-1 0,0-1 0,2 0 0,0-1 0,0-1 0,4 1 0,-5-1 0,3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11:01:15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0 300 24575,'0'-18'0,"0"2"0,0 6 0,0 3 0,0 1 0,0 0 0,0-1 0,1 1 0,1 1 0,1 0 0,-1 0 0,-1-2 0,-1-1 0,0 0 0,0 1 0,0 1 0,0 1 0,0 1 0,0-2 0,1 0 0,2-3 0,-2 4 0,3-5 0,-1 1 0,1-7 0,2-2 0,0-1 0,-3 2 0,-1 5 0,-1 3 0,-1 3 0,0-1 0,0 0 0,0 3 0,0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11:01:17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1 215 24575,'0'-10'0,"0"-1"0,1 0 0,4 0 0,-1 2 0,0 0 0,-2 2 0,-2-1 0,2 0 0,0 2 0,0 1 0,0 1 0,-1-2 0,-1-1 0,0-1 0,0 1 0,0 0 0,0 2 0,1 0 0,2-2 0,-2 2 0,4-2 0,-2 3 0,-1-1 0,0-1 0,-2 0 0,0 0 0,0 2 0,0-1 0,0 1 0,0 0 0,0 0 0,0 2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90757-0286-864E-8646-E9F79140C094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A47E1-12A1-4A46-817C-3C49C6C0C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3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37C31-8195-A043-B472-4965EF9BA4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39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37C31-8195-A043-B472-4965EF9BA4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79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37C31-8195-A043-B472-4965EF9BA4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2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37C31-8195-A043-B472-4965EF9BA4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46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8A4C9-83EC-754F-ACC1-A993B93BB9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5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Juvenile bats are born at birth rate (</a:t>
            </a:r>
            <a:r>
              <a:rPr lang="en-US" sz="1200" dirty="0">
                <a:sym typeface="Symbol" pitchFamily="2" charset="2"/>
              </a:rPr>
              <a:t>) and are either maternally immune </a:t>
            </a:r>
            <a:r>
              <a:rPr lang="en-US" sz="1200" baseline="-25000" dirty="0">
                <a:sym typeface="Symbol" pitchFamily="2" charset="2"/>
              </a:rPr>
              <a:t>M</a:t>
            </a:r>
            <a:r>
              <a:rPr lang="en-US" sz="1200" dirty="0">
                <a:sym typeface="Symbol" pitchFamily="2" charset="2"/>
              </a:rPr>
              <a:t>, infected from mother </a:t>
            </a:r>
            <a:r>
              <a:rPr lang="en-US" sz="1200" baseline="-25000" dirty="0">
                <a:sym typeface="Symbol" pitchFamily="2" charset="2"/>
              </a:rPr>
              <a:t>I</a:t>
            </a:r>
            <a:r>
              <a:rPr lang="en-US" sz="1200" dirty="0">
                <a:sym typeface="Symbol" pitchFamily="2" charset="2"/>
              </a:rPr>
              <a:t>, or susceptible . Maternal antibodies could wane at rate , making them susceptible </a:t>
            </a:r>
            <a:r>
              <a:rPr lang="en-US" sz="1200" dirty="0" err="1">
                <a:sym typeface="Symbol" pitchFamily="2" charset="2"/>
              </a:rPr>
              <a:t>S</a:t>
            </a:r>
            <a:r>
              <a:rPr lang="en-US" sz="1200" baseline="-25000" dirty="0" err="1">
                <a:sym typeface="Symbol" pitchFamily="2" charset="2"/>
              </a:rPr>
              <a:t>j</a:t>
            </a:r>
            <a:r>
              <a:rPr lang="en-US" sz="1200" dirty="0">
                <a:sym typeface="Symbol" pitchFamily="2" charset="2"/>
              </a:rPr>
              <a:t>. They may become infectious </a:t>
            </a:r>
            <a:r>
              <a:rPr lang="en-US" sz="1200" dirty="0" err="1">
                <a:sym typeface="Symbol" pitchFamily="2" charset="2"/>
              </a:rPr>
              <a:t>I</a:t>
            </a:r>
            <a:r>
              <a:rPr lang="en-US" sz="1200" baseline="-25000" dirty="0" err="1">
                <a:sym typeface="Symbol" pitchFamily="2" charset="2"/>
              </a:rPr>
              <a:t>j</a:t>
            </a:r>
            <a:r>
              <a:rPr lang="en-US" sz="1200" dirty="0">
                <a:sym typeface="Symbol" pitchFamily="2" charset="2"/>
              </a:rPr>
              <a:t> through </a:t>
            </a:r>
            <a:r>
              <a:rPr lang="en-US" sz="1200" dirty="0" err="1">
                <a:sym typeface="Symbol" pitchFamily="2" charset="2"/>
              </a:rPr>
              <a:t>henipavirus</a:t>
            </a:r>
            <a:r>
              <a:rPr lang="en-US" sz="1200" dirty="0">
                <a:sym typeface="Symbol" pitchFamily="2" charset="2"/>
              </a:rPr>
              <a:t> transmission rate </a:t>
            </a:r>
            <a:r>
              <a:rPr lang="en-US" sz="1200" baseline="-25000" dirty="0">
                <a:sym typeface="Symbol" pitchFamily="2" charset="2"/>
              </a:rPr>
              <a:t>j</a:t>
            </a:r>
            <a:r>
              <a:rPr lang="en-US" sz="1200" dirty="0">
                <a:sym typeface="Symbol" pitchFamily="2" charset="2"/>
              </a:rPr>
              <a:t> and may recover through rate </a:t>
            </a:r>
            <a:r>
              <a:rPr lang="en-US" sz="1200" baseline="-25000" dirty="0">
                <a:sym typeface="Symbol" pitchFamily="2" charset="2"/>
              </a:rPr>
              <a:t>j</a:t>
            </a:r>
            <a:r>
              <a:rPr lang="en-US" sz="1200" dirty="0">
                <a:sym typeface="Symbol" pitchFamily="2" charset="2"/>
              </a:rPr>
              <a:t>. Juveniles that are infected but latent may transition back to infectious through a rate of </a:t>
            </a:r>
            <a:r>
              <a:rPr lang="en-US" sz="1200" baseline="-25000" dirty="0">
                <a:sym typeface="Symbol" pitchFamily="2" charset="2"/>
              </a:rPr>
              <a:t>j</a:t>
            </a:r>
            <a:r>
              <a:rPr lang="en-US" sz="1200" dirty="0">
                <a:sym typeface="Symbol" pitchFamily="2" charset="2"/>
              </a:rPr>
              <a:t>. Infected juveniles could also clear infection and have antibodies wane through rate </a:t>
            </a:r>
            <a:r>
              <a:rPr lang="en-US" sz="1200" baseline="-25000" dirty="0">
                <a:sym typeface="Symbol" pitchFamily="2" charset="2"/>
              </a:rPr>
              <a:t>j</a:t>
            </a:r>
            <a:r>
              <a:rPr lang="en-US" sz="1200" dirty="0">
                <a:sym typeface="Symbol" pitchFamily="2" charset="2"/>
              </a:rPr>
              <a:t> and could become susceptible again </a:t>
            </a:r>
            <a:r>
              <a:rPr lang="en-US" sz="1200" dirty="0" err="1">
                <a:sym typeface="Symbol" pitchFamily="2" charset="2"/>
              </a:rPr>
              <a:t>S</a:t>
            </a:r>
            <a:r>
              <a:rPr lang="en-US" sz="1200" baseline="-25000" dirty="0" err="1">
                <a:sym typeface="Symbol" pitchFamily="2" charset="2"/>
              </a:rPr>
              <a:t>j</a:t>
            </a:r>
            <a:r>
              <a:rPr lang="en-US" sz="1200" dirty="0">
                <a:sym typeface="Symbol" pitchFamily="2" charset="2"/>
              </a:rPr>
              <a:t>. Juvenile bats at any class can become adults at their matching stages at time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  <a:sym typeface="Symbol" pitchFamily="2" charset="2"/>
              </a:rPr>
              <a:t>. Adult bats can start off as susceptible S</a:t>
            </a:r>
            <a:r>
              <a:rPr lang="en-US" sz="1200" baseline="-250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  <a:sym typeface="Symbol" pitchFamily="2" charset="2"/>
              </a:rPr>
              <a:t>a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  <a:sym typeface="Symbol" pitchFamily="2" charset="2"/>
              </a:rPr>
              <a:t> and may become infected/infectious at rate</a:t>
            </a:r>
            <a:r>
              <a:rPr lang="en-US" sz="1200" dirty="0">
                <a:ea typeface="Calibri" panose="020F0502020204030204" pitchFamily="34" charset="0"/>
                <a:cs typeface="Mangal" panose="02040503050203030202" pitchFamily="18" charset="0"/>
                <a:sym typeface="Symbol" pitchFamily="2" charset="2"/>
              </a:rPr>
              <a:t> </a:t>
            </a:r>
            <a:r>
              <a:rPr lang="en-US" sz="1200" dirty="0">
                <a:sym typeface="Symbol" pitchFamily="2" charset="2"/>
              </a:rPr>
              <a:t></a:t>
            </a:r>
            <a:r>
              <a:rPr lang="en-US" sz="1200" baseline="-25000" dirty="0">
                <a:sym typeface="Symbol" pitchFamily="2" charset="2"/>
              </a:rPr>
              <a:t>a</a:t>
            </a:r>
            <a:r>
              <a:rPr lang="en-US" sz="1200" dirty="0">
                <a:sym typeface="Symbol" pitchFamily="2" charset="2"/>
              </a:rPr>
              <a:t>, and recover R</a:t>
            </a:r>
            <a:r>
              <a:rPr lang="en-US" sz="1200" baseline="-25000" dirty="0">
                <a:sym typeface="Symbol" pitchFamily="2" charset="2"/>
              </a:rPr>
              <a:t>a </a:t>
            </a:r>
            <a:r>
              <a:rPr lang="en-US" sz="1200" dirty="0">
                <a:sym typeface="Symbol" pitchFamily="2" charset="2"/>
              </a:rPr>
              <a:t>at rate </a:t>
            </a:r>
            <a:r>
              <a:rPr lang="en-US" sz="1200" baseline="-25000" dirty="0">
                <a:sym typeface="Symbol" pitchFamily="2" charset="2"/>
              </a:rPr>
              <a:t>a</a:t>
            </a:r>
            <a:r>
              <a:rPr lang="en-US" sz="1200" dirty="0">
                <a:sym typeface="Symbol" pitchFamily="2" charset="2"/>
              </a:rPr>
              <a:t>. They can go from being infected and latent back to infectious at rate </a:t>
            </a:r>
            <a:r>
              <a:rPr lang="en-US" sz="1200" baseline="-25000" dirty="0">
                <a:sym typeface="Symbol" pitchFamily="2" charset="2"/>
              </a:rPr>
              <a:t>a</a:t>
            </a:r>
            <a:r>
              <a:rPr lang="en-US" sz="1200" dirty="0">
                <a:sym typeface="Symbol" pitchFamily="2" charset="2"/>
              </a:rPr>
              <a:t>. Adults can also clear infection and have antibodies wane through rate </a:t>
            </a:r>
            <a:r>
              <a:rPr lang="en-US" sz="1200" baseline="-25000" dirty="0">
                <a:sym typeface="Symbol" pitchFamily="2" charset="2"/>
              </a:rPr>
              <a:t>a</a:t>
            </a:r>
            <a:r>
              <a:rPr lang="en-US" sz="1200" dirty="0">
                <a:sym typeface="Symbol" pitchFamily="2" charset="2"/>
              </a:rPr>
              <a:t> and could become susceptible again S</a:t>
            </a:r>
            <a:r>
              <a:rPr lang="en-US" sz="1200" baseline="-25000" dirty="0">
                <a:sym typeface="Symbol" pitchFamily="2" charset="2"/>
              </a:rPr>
              <a:t>a</a:t>
            </a:r>
            <a:r>
              <a:rPr lang="en-US" sz="1200" dirty="0">
                <a:sym typeface="Symbol" pitchFamily="2" charset="2"/>
              </a:rPr>
              <a:t>. Individuals may leave compartments at any death rate  or through disease induced mortality rate </a:t>
            </a:r>
            <a:r>
              <a:rPr lang="en-US" sz="1200" baseline="-25000" dirty="0">
                <a:sym typeface="Symbol" pitchFamily="2" charset="2"/>
              </a:rPr>
              <a:t>I</a:t>
            </a:r>
            <a:r>
              <a:rPr lang="en-US" sz="1200" dirty="0">
                <a:sym typeface="Symbol" pitchFamily="2" charset="2"/>
              </a:rPr>
              <a:t>. Movement from susceptible S to infected/infectious I is driven by force of infection in both age classes. 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8A4C9-83EC-754F-ACC1-A993B93BB9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66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299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5.pdf"/><Relationship Id="rId7" Type="http://schemas.openxmlformats.org/officeDocument/2006/relationships/image" Target="../media/image8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.pdf"/><Relationship Id="rId4" Type="http://schemas.openxmlformats.org/officeDocument/2006/relationships/image" Target="../media/image6.emf"/><Relationship Id="rId9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9.png"/><Relationship Id="rId21" Type="http://schemas.openxmlformats.org/officeDocument/2006/relationships/image" Target="../media/image21.png"/><Relationship Id="rId42" Type="http://schemas.openxmlformats.org/officeDocument/2006/relationships/customXml" Target="../ink/ink14.xml"/><Relationship Id="rId63" Type="http://schemas.openxmlformats.org/officeDocument/2006/relationships/image" Target="../media/image42.png"/><Relationship Id="rId84" Type="http://schemas.openxmlformats.org/officeDocument/2006/relationships/customXml" Target="../ink/ink35.xml"/><Relationship Id="rId138" Type="http://schemas.openxmlformats.org/officeDocument/2006/relationships/customXml" Target="../ink/ink62.xml"/><Relationship Id="rId159" Type="http://schemas.openxmlformats.org/officeDocument/2006/relationships/image" Target="../media/image90.png"/><Relationship Id="rId170" Type="http://schemas.openxmlformats.org/officeDocument/2006/relationships/customXml" Target="../ink/ink78.xml"/><Relationship Id="rId191" Type="http://schemas.openxmlformats.org/officeDocument/2006/relationships/customXml" Target="../ink/ink89.xml"/><Relationship Id="rId107" Type="http://schemas.openxmlformats.org/officeDocument/2006/relationships/image" Target="../media/image64.png"/><Relationship Id="rId11" Type="http://schemas.openxmlformats.org/officeDocument/2006/relationships/image" Target="../media/image140.png"/><Relationship Id="rId32" Type="http://schemas.openxmlformats.org/officeDocument/2006/relationships/customXml" Target="../ink/ink9.xml"/><Relationship Id="rId53" Type="http://schemas.openxmlformats.org/officeDocument/2006/relationships/image" Target="../media/image37.png"/><Relationship Id="rId74" Type="http://schemas.openxmlformats.org/officeDocument/2006/relationships/customXml" Target="../ink/ink30.xml"/><Relationship Id="rId128" Type="http://schemas.openxmlformats.org/officeDocument/2006/relationships/customXml" Target="../ink/ink57.xml"/><Relationship Id="rId149" Type="http://schemas.openxmlformats.org/officeDocument/2006/relationships/image" Target="../media/image85.png"/><Relationship Id="rId5" Type="http://schemas.openxmlformats.org/officeDocument/2006/relationships/image" Target="../media/image8.png"/><Relationship Id="rId95" Type="http://schemas.openxmlformats.org/officeDocument/2006/relationships/image" Target="../media/image58.png"/><Relationship Id="rId160" Type="http://schemas.openxmlformats.org/officeDocument/2006/relationships/customXml" Target="../ink/ink73.xml"/><Relationship Id="rId181" Type="http://schemas.openxmlformats.org/officeDocument/2006/relationships/image" Target="../media/image101.png"/><Relationship Id="rId22" Type="http://schemas.openxmlformats.org/officeDocument/2006/relationships/customXml" Target="../ink/ink4.xml"/><Relationship Id="rId43" Type="http://schemas.openxmlformats.org/officeDocument/2006/relationships/image" Target="../media/image32.png"/><Relationship Id="rId64" Type="http://schemas.openxmlformats.org/officeDocument/2006/relationships/customXml" Target="../ink/ink25.xml"/><Relationship Id="rId118" Type="http://schemas.openxmlformats.org/officeDocument/2006/relationships/customXml" Target="../ink/ink52.xml"/><Relationship Id="rId139" Type="http://schemas.openxmlformats.org/officeDocument/2006/relationships/image" Target="../media/image80.png"/><Relationship Id="rId85" Type="http://schemas.openxmlformats.org/officeDocument/2006/relationships/image" Target="../media/image53.png"/><Relationship Id="rId150" Type="http://schemas.openxmlformats.org/officeDocument/2006/relationships/customXml" Target="../ink/ink68.xml"/><Relationship Id="rId171" Type="http://schemas.openxmlformats.org/officeDocument/2006/relationships/image" Target="../media/image96.png"/><Relationship Id="rId192" Type="http://schemas.openxmlformats.org/officeDocument/2006/relationships/image" Target="../media/image106.png"/><Relationship Id="rId12" Type="http://schemas.openxmlformats.org/officeDocument/2006/relationships/image" Target="../media/image15.png"/><Relationship Id="rId33" Type="http://schemas.openxmlformats.org/officeDocument/2006/relationships/image" Target="../media/image27.png"/><Relationship Id="rId108" Type="http://schemas.openxmlformats.org/officeDocument/2006/relationships/customXml" Target="../ink/ink47.xml"/><Relationship Id="rId129" Type="http://schemas.openxmlformats.org/officeDocument/2006/relationships/image" Target="../media/image75.png"/><Relationship Id="rId54" Type="http://schemas.openxmlformats.org/officeDocument/2006/relationships/customXml" Target="../ink/ink20.xml"/><Relationship Id="rId75" Type="http://schemas.openxmlformats.org/officeDocument/2006/relationships/image" Target="../media/image48.png"/><Relationship Id="rId96" Type="http://schemas.openxmlformats.org/officeDocument/2006/relationships/customXml" Target="../ink/ink41.xml"/><Relationship Id="rId140" Type="http://schemas.openxmlformats.org/officeDocument/2006/relationships/customXml" Target="../ink/ink63.xml"/><Relationship Id="rId161" Type="http://schemas.openxmlformats.org/officeDocument/2006/relationships/image" Target="../media/image91.png"/><Relationship Id="rId182" Type="http://schemas.openxmlformats.org/officeDocument/2006/relationships/customXml" Target="../ink/ink84.xml"/><Relationship Id="rId6" Type="http://schemas.openxmlformats.org/officeDocument/2006/relationships/image" Target="../media/image9.png"/><Relationship Id="rId23" Type="http://schemas.openxmlformats.org/officeDocument/2006/relationships/image" Target="../media/image22.png"/><Relationship Id="rId119" Type="http://schemas.openxmlformats.org/officeDocument/2006/relationships/image" Target="../media/image70.png"/><Relationship Id="rId44" Type="http://schemas.openxmlformats.org/officeDocument/2006/relationships/customXml" Target="../ink/ink15.xml"/><Relationship Id="rId65" Type="http://schemas.openxmlformats.org/officeDocument/2006/relationships/image" Target="../media/image43.png"/><Relationship Id="rId86" Type="http://schemas.openxmlformats.org/officeDocument/2006/relationships/customXml" Target="../ink/ink36.xml"/><Relationship Id="rId130" Type="http://schemas.openxmlformats.org/officeDocument/2006/relationships/customXml" Target="../ink/ink58.xml"/><Relationship Id="rId151" Type="http://schemas.openxmlformats.org/officeDocument/2006/relationships/image" Target="../media/image86.png"/><Relationship Id="rId172" Type="http://schemas.openxmlformats.org/officeDocument/2006/relationships/customXml" Target="../ink/ink79.xml"/><Relationship Id="rId193" Type="http://schemas.openxmlformats.org/officeDocument/2006/relationships/customXml" Target="../ink/ink90.xml"/><Relationship Id="rId13" Type="http://schemas.openxmlformats.org/officeDocument/2006/relationships/image" Target="../media/image16.png"/><Relationship Id="rId109" Type="http://schemas.openxmlformats.org/officeDocument/2006/relationships/image" Target="../media/image65.png"/><Relationship Id="rId34" Type="http://schemas.openxmlformats.org/officeDocument/2006/relationships/customXml" Target="../ink/ink10.xml"/><Relationship Id="rId55" Type="http://schemas.openxmlformats.org/officeDocument/2006/relationships/image" Target="../media/image38.png"/><Relationship Id="rId76" Type="http://schemas.openxmlformats.org/officeDocument/2006/relationships/customXml" Target="../ink/ink31.xml"/><Relationship Id="rId97" Type="http://schemas.openxmlformats.org/officeDocument/2006/relationships/image" Target="../media/image59.png"/><Relationship Id="rId120" Type="http://schemas.openxmlformats.org/officeDocument/2006/relationships/customXml" Target="../ink/ink53.xml"/><Relationship Id="rId141" Type="http://schemas.openxmlformats.org/officeDocument/2006/relationships/image" Target="../media/image81.png"/><Relationship Id="rId7" Type="http://schemas.openxmlformats.org/officeDocument/2006/relationships/image" Target="../media/image10.png"/><Relationship Id="rId71" Type="http://schemas.openxmlformats.org/officeDocument/2006/relationships/image" Target="../media/image46.png"/><Relationship Id="rId92" Type="http://schemas.openxmlformats.org/officeDocument/2006/relationships/customXml" Target="../ink/ink39.xml"/><Relationship Id="rId162" Type="http://schemas.openxmlformats.org/officeDocument/2006/relationships/customXml" Target="../ink/ink74.xml"/><Relationship Id="rId183" Type="http://schemas.openxmlformats.org/officeDocument/2006/relationships/image" Target="../media/image102.png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25.png"/><Relationship Id="rId24" Type="http://schemas.openxmlformats.org/officeDocument/2006/relationships/customXml" Target="../ink/ink5.xml"/><Relationship Id="rId40" Type="http://schemas.openxmlformats.org/officeDocument/2006/relationships/customXml" Target="../ink/ink13.xml"/><Relationship Id="rId45" Type="http://schemas.openxmlformats.org/officeDocument/2006/relationships/image" Target="../media/image33.png"/><Relationship Id="rId66" Type="http://schemas.openxmlformats.org/officeDocument/2006/relationships/customXml" Target="../ink/ink26.xml"/><Relationship Id="rId87" Type="http://schemas.openxmlformats.org/officeDocument/2006/relationships/image" Target="../media/image54.png"/><Relationship Id="rId110" Type="http://schemas.openxmlformats.org/officeDocument/2006/relationships/customXml" Target="../ink/ink48.xml"/><Relationship Id="rId115" Type="http://schemas.openxmlformats.org/officeDocument/2006/relationships/image" Target="../media/image68.png"/><Relationship Id="rId131" Type="http://schemas.openxmlformats.org/officeDocument/2006/relationships/image" Target="../media/image76.png"/><Relationship Id="rId136" Type="http://schemas.openxmlformats.org/officeDocument/2006/relationships/customXml" Target="../ink/ink61.xml"/><Relationship Id="rId157" Type="http://schemas.openxmlformats.org/officeDocument/2006/relationships/image" Target="../media/image89.png"/><Relationship Id="rId178" Type="http://schemas.openxmlformats.org/officeDocument/2006/relationships/customXml" Target="../ink/ink82.xml"/><Relationship Id="rId61" Type="http://schemas.openxmlformats.org/officeDocument/2006/relationships/image" Target="../media/image41.png"/><Relationship Id="rId82" Type="http://schemas.openxmlformats.org/officeDocument/2006/relationships/customXml" Target="../ink/ink34.xml"/><Relationship Id="rId152" Type="http://schemas.openxmlformats.org/officeDocument/2006/relationships/customXml" Target="../ink/ink69.xml"/><Relationship Id="rId173" Type="http://schemas.openxmlformats.org/officeDocument/2006/relationships/image" Target="../media/image97.png"/><Relationship Id="rId194" Type="http://schemas.openxmlformats.org/officeDocument/2006/relationships/image" Target="../media/image107.png"/><Relationship Id="rId19" Type="http://schemas.openxmlformats.org/officeDocument/2006/relationships/image" Target="../media/image20.png"/><Relationship Id="rId14" Type="http://schemas.openxmlformats.org/officeDocument/2006/relationships/image" Target="../media/image17.png"/><Relationship Id="rId30" Type="http://schemas.openxmlformats.org/officeDocument/2006/relationships/customXml" Target="../ink/ink8.xml"/><Relationship Id="rId35" Type="http://schemas.openxmlformats.org/officeDocument/2006/relationships/image" Target="../media/image28.png"/><Relationship Id="rId56" Type="http://schemas.openxmlformats.org/officeDocument/2006/relationships/customXml" Target="../ink/ink21.xml"/><Relationship Id="rId77" Type="http://schemas.openxmlformats.org/officeDocument/2006/relationships/image" Target="../media/image49.png"/><Relationship Id="rId100" Type="http://schemas.openxmlformats.org/officeDocument/2006/relationships/customXml" Target="../ink/ink43.xml"/><Relationship Id="rId105" Type="http://schemas.openxmlformats.org/officeDocument/2006/relationships/image" Target="../media/image63.png"/><Relationship Id="rId126" Type="http://schemas.openxmlformats.org/officeDocument/2006/relationships/customXml" Target="../ink/ink56.xml"/><Relationship Id="rId147" Type="http://schemas.openxmlformats.org/officeDocument/2006/relationships/image" Target="../media/image84.png"/><Relationship Id="rId168" Type="http://schemas.openxmlformats.org/officeDocument/2006/relationships/customXml" Target="../ink/ink77.xml"/><Relationship Id="rId8" Type="http://schemas.openxmlformats.org/officeDocument/2006/relationships/image" Target="../media/image113.png"/><Relationship Id="rId51" Type="http://schemas.openxmlformats.org/officeDocument/2006/relationships/image" Target="../media/image36.png"/><Relationship Id="rId72" Type="http://schemas.openxmlformats.org/officeDocument/2006/relationships/customXml" Target="../ink/ink29.xml"/><Relationship Id="rId93" Type="http://schemas.openxmlformats.org/officeDocument/2006/relationships/image" Target="../media/image57.png"/><Relationship Id="rId98" Type="http://schemas.openxmlformats.org/officeDocument/2006/relationships/customXml" Target="../ink/ink42.xml"/><Relationship Id="rId121" Type="http://schemas.openxmlformats.org/officeDocument/2006/relationships/image" Target="../media/image71.png"/><Relationship Id="rId142" Type="http://schemas.openxmlformats.org/officeDocument/2006/relationships/customXml" Target="../ink/ink64.xml"/><Relationship Id="rId163" Type="http://schemas.openxmlformats.org/officeDocument/2006/relationships/image" Target="../media/image92.png"/><Relationship Id="rId184" Type="http://schemas.openxmlformats.org/officeDocument/2006/relationships/customXml" Target="../ink/ink85.xml"/><Relationship Id="rId189" Type="http://schemas.openxmlformats.org/officeDocument/2006/relationships/image" Target="../media/image105.png"/><Relationship Id="rId3" Type="http://schemas.openxmlformats.org/officeDocument/2006/relationships/image" Target="../media/image6.png"/><Relationship Id="rId25" Type="http://schemas.openxmlformats.org/officeDocument/2006/relationships/image" Target="../media/image23.png"/><Relationship Id="rId46" Type="http://schemas.openxmlformats.org/officeDocument/2006/relationships/customXml" Target="../ink/ink16.xml"/><Relationship Id="rId67" Type="http://schemas.openxmlformats.org/officeDocument/2006/relationships/image" Target="../media/image44.png"/><Relationship Id="rId116" Type="http://schemas.openxmlformats.org/officeDocument/2006/relationships/customXml" Target="../ink/ink51.xml"/><Relationship Id="rId137" Type="http://schemas.openxmlformats.org/officeDocument/2006/relationships/image" Target="../media/image79.png"/><Relationship Id="rId158" Type="http://schemas.openxmlformats.org/officeDocument/2006/relationships/customXml" Target="../ink/ink72.xml"/><Relationship Id="rId20" Type="http://schemas.openxmlformats.org/officeDocument/2006/relationships/customXml" Target="../ink/ink3.xml"/><Relationship Id="rId41" Type="http://schemas.openxmlformats.org/officeDocument/2006/relationships/image" Target="../media/image31.png"/><Relationship Id="rId62" Type="http://schemas.openxmlformats.org/officeDocument/2006/relationships/customXml" Target="../ink/ink24.xml"/><Relationship Id="rId83" Type="http://schemas.openxmlformats.org/officeDocument/2006/relationships/image" Target="../media/image52.png"/><Relationship Id="rId88" Type="http://schemas.openxmlformats.org/officeDocument/2006/relationships/customXml" Target="../ink/ink37.xml"/><Relationship Id="rId111" Type="http://schemas.openxmlformats.org/officeDocument/2006/relationships/image" Target="../media/image66.png"/><Relationship Id="rId132" Type="http://schemas.openxmlformats.org/officeDocument/2006/relationships/customXml" Target="../ink/ink59.xml"/><Relationship Id="rId153" Type="http://schemas.openxmlformats.org/officeDocument/2006/relationships/image" Target="../media/image87.png"/><Relationship Id="rId174" Type="http://schemas.openxmlformats.org/officeDocument/2006/relationships/customXml" Target="../ink/ink80.xml"/><Relationship Id="rId179" Type="http://schemas.openxmlformats.org/officeDocument/2006/relationships/image" Target="../media/image100.png"/><Relationship Id="rId195" Type="http://schemas.openxmlformats.org/officeDocument/2006/relationships/customXml" Target="../ink/ink91.xml"/><Relationship Id="rId190" Type="http://schemas.openxmlformats.org/officeDocument/2006/relationships/customXml" Target="../ink/ink88.xml"/><Relationship Id="rId15" Type="http://schemas.openxmlformats.org/officeDocument/2006/relationships/image" Target="../media/image18.png"/><Relationship Id="rId36" Type="http://schemas.openxmlformats.org/officeDocument/2006/relationships/customXml" Target="../ink/ink11.xml"/><Relationship Id="rId57" Type="http://schemas.openxmlformats.org/officeDocument/2006/relationships/image" Target="../media/image39.png"/><Relationship Id="rId106" Type="http://schemas.openxmlformats.org/officeDocument/2006/relationships/customXml" Target="../ink/ink46.xml"/><Relationship Id="rId127" Type="http://schemas.openxmlformats.org/officeDocument/2006/relationships/image" Target="../media/image74.png"/><Relationship Id="rId10" Type="http://schemas.openxmlformats.org/officeDocument/2006/relationships/image" Target="../media/image130.png"/><Relationship Id="rId31" Type="http://schemas.openxmlformats.org/officeDocument/2006/relationships/image" Target="../media/image26.png"/><Relationship Id="rId52" Type="http://schemas.openxmlformats.org/officeDocument/2006/relationships/customXml" Target="../ink/ink19.xml"/><Relationship Id="rId73" Type="http://schemas.openxmlformats.org/officeDocument/2006/relationships/image" Target="../media/image47.png"/><Relationship Id="rId78" Type="http://schemas.openxmlformats.org/officeDocument/2006/relationships/customXml" Target="../ink/ink32.xml"/><Relationship Id="rId94" Type="http://schemas.openxmlformats.org/officeDocument/2006/relationships/customXml" Target="../ink/ink40.xml"/><Relationship Id="rId99" Type="http://schemas.openxmlformats.org/officeDocument/2006/relationships/image" Target="../media/image60.png"/><Relationship Id="rId101" Type="http://schemas.openxmlformats.org/officeDocument/2006/relationships/image" Target="../media/image61.png"/><Relationship Id="rId122" Type="http://schemas.openxmlformats.org/officeDocument/2006/relationships/customXml" Target="../ink/ink54.xml"/><Relationship Id="rId143" Type="http://schemas.openxmlformats.org/officeDocument/2006/relationships/image" Target="../media/image82.png"/><Relationship Id="rId148" Type="http://schemas.openxmlformats.org/officeDocument/2006/relationships/customXml" Target="../ink/ink67.xml"/><Relationship Id="rId164" Type="http://schemas.openxmlformats.org/officeDocument/2006/relationships/customXml" Target="../ink/ink75.xml"/><Relationship Id="rId169" Type="http://schemas.openxmlformats.org/officeDocument/2006/relationships/image" Target="../media/image95.png"/><Relationship Id="rId185" Type="http://schemas.openxmlformats.org/officeDocument/2006/relationships/image" Target="../media/image10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80" Type="http://schemas.openxmlformats.org/officeDocument/2006/relationships/customXml" Target="../ink/ink83.xml"/><Relationship Id="rId26" Type="http://schemas.openxmlformats.org/officeDocument/2006/relationships/customXml" Target="../ink/ink6.xml"/><Relationship Id="rId47" Type="http://schemas.openxmlformats.org/officeDocument/2006/relationships/image" Target="../media/image34.png"/><Relationship Id="rId68" Type="http://schemas.openxmlformats.org/officeDocument/2006/relationships/customXml" Target="../ink/ink27.xml"/><Relationship Id="rId89" Type="http://schemas.openxmlformats.org/officeDocument/2006/relationships/image" Target="../media/image55.png"/><Relationship Id="rId112" Type="http://schemas.openxmlformats.org/officeDocument/2006/relationships/customXml" Target="../ink/ink49.xml"/><Relationship Id="rId133" Type="http://schemas.openxmlformats.org/officeDocument/2006/relationships/image" Target="../media/image77.png"/><Relationship Id="rId154" Type="http://schemas.openxmlformats.org/officeDocument/2006/relationships/customXml" Target="../ink/ink70.xml"/><Relationship Id="rId175" Type="http://schemas.openxmlformats.org/officeDocument/2006/relationships/image" Target="../media/image98.png"/><Relationship Id="rId196" Type="http://schemas.openxmlformats.org/officeDocument/2006/relationships/image" Target="../media/image108.png"/><Relationship Id="rId16" Type="http://schemas.openxmlformats.org/officeDocument/2006/relationships/customXml" Target="../ink/ink1.xml"/><Relationship Id="rId37" Type="http://schemas.openxmlformats.org/officeDocument/2006/relationships/image" Target="../media/image29.png"/><Relationship Id="rId58" Type="http://schemas.openxmlformats.org/officeDocument/2006/relationships/customXml" Target="../ink/ink22.xml"/><Relationship Id="rId79" Type="http://schemas.openxmlformats.org/officeDocument/2006/relationships/image" Target="../media/image50.png"/><Relationship Id="rId102" Type="http://schemas.openxmlformats.org/officeDocument/2006/relationships/customXml" Target="../ink/ink44.xml"/><Relationship Id="rId123" Type="http://schemas.openxmlformats.org/officeDocument/2006/relationships/image" Target="../media/image72.png"/><Relationship Id="rId144" Type="http://schemas.openxmlformats.org/officeDocument/2006/relationships/customXml" Target="../ink/ink65.xml"/><Relationship Id="rId90" Type="http://schemas.openxmlformats.org/officeDocument/2006/relationships/customXml" Target="../ink/ink38.xml"/><Relationship Id="rId165" Type="http://schemas.openxmlformats.org/officeDocument/2006/relationships/image" Target="../media/image93.png"/><Relationship Id="rId186" Type="http://schemas.openxmlformats.org/officeDocument/2006/relationships/customXml" Target="../ink/ink86.xml"/><Relationship Id="rId27" Type="http://schemas.openxmlformats.org/officeDocument/2006/relationships/image" Target="../media/image24.png"/><Relationship Id="rId48" Type="http://schemas.openxmlformats.org/officeDocument/2006/relationships/customXml" Target="../ink/ink17.xml"/><Relationship Id="rId69" Type="http://schemas.openxmlformats.org/officeDocument/2006/relationships/image" Target="../media/image45.png"/><Relationship Id="rId113" Type="http://schemas.openxmlformats.org/officeDocument/2006/relationships/image" Target="../media/image67.png"/><Relationship Id="rId134" Type="http://schemas.openxmlformats.org/officeDocument/2006/relationships/customXml" Target="../ink/ink60.xml"/><Relationship Id="rId80" Type="http://schemas.openxmlformats.org/officeDocument/2006/relationships/customXml" Target="../ink/ink33.xml"/><Relationship Id="rId155" Type="http://schemas.openxmlformats.org/officeDocument/2006/relationships/image" Target="../media/image88.png"/><Relationship Id="rId176" Type="http://schemas.openxmlformats.org/officeDocument/2006/relationships/customXml" Target="../ink/ink81.xml"/><Relationship Id="rId197" Type="http://schemas.openxmlformats.org/officeDocument/2006/relationships/customXml" Target="../ink/ink92.xml"/><Relationship Id="rId17" Type="http://schemas.openxmlformats.org/officeDocument/2006/relationships/image" Target="../media/image19.png"/><Relationship Id="rId38" Type="http://schemas.openxmlformats.org/officeDocument/2006/relationships/customXml" Target="../ink/ink12.xml"/><Relationship Id="rId59" Type="http://schemas.openxmlformats.org/officeDocument/2006/relationships/image" Target="../media/image40.png"/><Relationship Id="rId103" Type="http://schemas.openxmlformats.org/officeDocument/2006/relationships/image" Target="../media/image62.png"/><Relationship Id="rId124" Type="http://schemas.openxmlformats.org/officeDocument/2006/relationships/customXml" Target="../ink/ink55.xml"/><Relationship Id="rId70" Type="http://schemas.openxmlformats.org/officeDocument/2006/relationships/customXml" Target="../ink/ink28.xml"/><Relationship Id="rId91" Type="http://schemas.openxmlformats.org/officeDocument/2006/relationships/image" Target="../media/image56.png"/><Relationship Id="rId145" Type="http://schemas.openxmlformats.org/officeDocument/2006/relationships/image" Target="../media/image83.png"/><Relationship Id="rId166" Type="http://schemas.openxmlformats.org/officeDocument/2006/relationships/customXml" Target="../ink/ink76.xml"/><Relationship Id="rId187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28" Type="http://schemas.openxmlformats.org/officeDocument/2006/relationships/customXml" Target="../ink/ink7.xml"/><Relationship Id="rId49" Type="http://schemas.openxmlformats.org/officeDocument/2006/relationships/image" Target="../media/image35.png"/><Relationship Id="rId114" Type="http://schemas.openxmlformats.org/officeDocument/2006/relationships/customXml" Target="../ink/ink50.xml"/><Relationship Id="rId60" Type="http://schemas.openxmlformats.org/officeDocument/2006/relationships/customXml" Target="../ink/ink23.xml"/><Relationship Id="rId81" Type="http://schemas.openxmlformats.org/officeDocument/2006/relationships/image" Target="../media/image51.png"/><Relationship Id="rId135" Type="http://schemas.openxmlformats.org/officeDocument/2006/relationships/image" Target="../media/image78.png"/><Relationship Id="rId156" Type="http://schemas.openxmlformats.org/officeDocument/2006/relationships/customXml" Target="../ink/ink71.xml"/><Relationship Id="rId177" Type="http://schemas.openxmlformats.org/officeDocument/2006/relationships/image" Target="../media/image99.png"/><Relationship Id="rId198" Type="http://schemas.openxmlformats.org/officeDocument/2006/relationships/image" Target="../media/image109.png"/><Relationship Id="rId18" Type="http://schemas.openxmlformats.org/officeDocument/2006/relationships/customXml" Target="../ink/ink2.xml"/><Relationship Id="rId39" Type="http://schemas.openxmlformats.org/officeDocument/2006/relationships/image" Target="../media/image30.png"/><Relationship Id="rId50" Type="http://schemas.openxmlformats.org/officeDocument/2006/relationships/customXml" Target="../ink/ink18.xml"/><Relationship Id="rId104" Type="http://schemas.openxmlformats.org/officeDocument/2006/relationships/customXml" Target="../ink/ink45.xml"/><Relationship Id="rId125" Type="http://schemas.openxmlformats.org/officeDocument/2006/relationships/image" Target="../media/image73.png"/><Relationship Id="rId146" Type="http://schemas.openxmlformats.org/officeDocument/2006/relationships/customXml" Target="../ink/ink66.xml"/><Relationship Id="rId167" Type="http://schemas.openxmlformats.org/officeDocument/2006/relationships/image" Target="../media/image94.png"/><Relationship Id="rId188" Type="http://schemas.openxmlformats.org/officeDocument/2006/relationships/customXml" Target="../ink/ink8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273644"/>
            <a:ext cx="6400798" cy="1655762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Background: </a:t>
            </a:r>
            <a:r>
              <a:rPr lang="en-US" sz="2200" i="1" dirty="0">
                <a:solidFill>
                  <a:schemeClr val="bg1"/>
                </a:solidFill>
              </a:rPr>
              <a:t>Bartonella </a:t>
            </a:r>
            <a:r>
              <a:rPr lang="en-US" sz="2200" dirty="0">
                <a:solidFill>
                  <a:schemeClr val="bg1"/>
                </a:solidFill>
              </a:rPr>
              <a:t>spp. is an erythrocytic bacterial pathogen of Malagasy rodents with different genotypes which could demonstrate unique transmission mechanisms.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Statistical Question: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Is the occurrence of </a:t>
            </a:r>
            <a:r>
              <a:rPr lang="en-US" sz="2400" i="1" dirty="0">
                <a:solidFill>
                  <a:schemeClr val="bg1"/>
                </a:solidFill>
              </a:rPr>
              <a:t>S. </a:t>
            </a:r>
            <a:r>
              <a:rPr lang="en-US" sz="2400" i="1" dirty="0" err="1">
                <a:solidFill>
                  <a:schemeClr val="bg1"/>
                </a:solidFill>
              </a:rPr>
              <a:t>fonquerniei</a:t>
            </a:r>
            <a:r>
              <a:rPr lang="en-US" sz="2400" i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on Malagasy </a:t>
            </a:r>
            <a:r>
              <a:rPr lang="en-US" sz="2400" i="1" dirty="0">
                <a:solidFill>
                  <a:schemeClr val="bg1"/>
                </a:solidFill>
              </a:rPr>
              <a:t>R. </a:t>
            </a:r>
            <a:r>
              <a:rPr lang="en-US" sz="2400" i="1" dirty="0" err="1">
                <a:solidFill>
                  <a:schemeClr val="bg1"/>
                </a:solidFill>
              </a:rPr>
              <a:t>rattus</a:t>
            </a:r>
            <a:r>
              <a:rPr lang="en-US" sz="2400" i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related to (a) the indoor/outdoor locality in which the rat is trapped, (b) abundance of </a:t>
            </a:r>
            <a:r>
              <a:rPr lang="en-US" sz="2400" i="1" dirty="0">
                <a:solidFill>
                  <a:schemeClr val="bg1"/>
                </a:solidFill>
              </a:rPr>
              <a:t>E. </a:t>
            </a:r>
            <a:r>
              <a:rPr lang="en-US" sz="2400" i="1" dirty="0" err="1">
                <a:solidFill>
                  <a:schemeClr val="bg1"/>
                </a:solidFill>
              </a:rPr>
              <a:t>gallinacea</a:t>
            </a:r>
            <a:r>
              <a:rPr lang="en-US" sz="2400" i="1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and (c) the abundance of </a:t>
            </a:r>
            <a:r>
              <a:rPr lang="en-US" sz="2400" i="1" dirty="0">
                <a:solidFill>
                  <a:schemeClr val="bg1"/>
                </a:solidFill>
              </a:rPr>
              <a:t>X. </a:t>
            </a:r>
            <a:r>
              <a:rPr lang="en-US" sz="2400" i="1" dirty="0" err="1">
                <a:solidFill>
                  <a:schemeClr val="bg1"/>
                </a:solidFill>
              </a:rPr>
              <a:t>cheopsis</a:t>
            </a:r>
            <a:r>
              <a:rPr lang="en-US" sz="2400" dirty="0">
                <a:solidFill>
                  <a:schemeClr val="bg1"/>
                </a:solidFill>
              </a:rPr>
              <a:t> on the same rat?</a:t>
            </a:r>
            <a:endParaRPr lang="en-US" sz="2200" dirty="0">
              <a:solidFill>
                <a:schemeClr val="bg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Mechanistic Question:</a:t>
            </a:r>
            <a:r>
              <a:rPr lang="en-US" sz="2200" dirty="0">
                <a:solidFill>
                  <a:schemeClr val="bg1"/>
                </a:solidFill>
              </a:rPr>
              <a:t> How can we explain the prevalence of different genotypes of </a:t>
            </a:r>
            <a:r>
              <a:rPr lang="en-US" sz="2200" i="1" dirty="0">
                <a:solidFill>
                  <a:schemeClr val="bg1"/>
                </a:solidFill>
              </a:rPr>
              <a:t>Bartonella </a:t>
            </a:r>
            <a:r>
              <a:rPr lang="en-US" sz="2200" dirty="0">
                <a:solidFill>
                  <a:schemeClr val="bg1"/>
                </a:solidFill>
              </a:rPr>
              <a:t>spp. by age class in Malagasy </a:t>
            </a:r>
            <a:r>
              <a:rPr lang="en-US" sz="2200" i="1" dirty="0" err="1">
                <a:solidFill>
                  <a:schemeClr val="bg1"/>
                </a:solidFill>
              </a:rPr>
              <a:t>Rattus</a:t>
            </a:r>
            <a:r>
              <a:rPr lang="en-US" sz="2200" i="1" dirty="0">
                <a:solidFill>
                  <a:schemeClr val="bg1"/>
                </a:solidFill>
              </a:rPr>
              <a:t> </a:t>
            </a:r>
            <a:r>
              <a:rPr lang="en-US" sz="2200" i="1" dirty="0" err="1">
                <a:solidFill>
                  <a:schemeClr val="bg1"/>
                </a:solidFill>
              </a:rPr>
              <a:t>rattus</a:t>
            </a:r>
            <a:r>
              <a:rPr lang="en-US" sz="2200" i="1" dirty="0">
                <a:solidFill>
                  <a:schemeClr val="bg1"/>
                </a:solidFill>
              </a:rPr>
              <a:t>?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Acknowledgements: </a:t>
            </a:r>
            <a:r>
              <a:rPr lang="en-US" sz="2200" dirty="0">
                <a:solidFill>
                  <a:schemeClr val="bg1"/>
                </a:solidFill>
              </a:rPr>
              <a:t>Christian and Sophia (readers); Gwen (presentation)</a:t>
            </a:r>
          </a:p>
          <a:p>
            <a:pPr marL="342900" indent="-342900" algn="l">
              <a:buFont typeface="Arial" charset="0"/>
              <a:buChar char="•"/>
            </a:pPr>
            <a:endParaRPr lang="en-US" sz="500" b="1" dirty="0">
              <a:solidFill>
                <a:schemeClr val="bg1"/>
              </a:solidFill>
            </a:endParaRPr>
          </a:p>
          <a:p>
            <a:pPr algn="l"/>
            <a:r>
              <a:rPr lang="en-US" sz="2200" i="1" dirty="0">
                <a:solidFill>
                  <a:schemeClr val="bg1"/>
                </a:solidFill>
              </a:rPr>
              <a:t>Cara Brook, University of </a:t>
            </a:r>
            <a:r>
              <a:rPr lang="en-US" sz="2200" i="1" dirty="0" err="1">
                <a:solidFill>
                  <a:schemeClr val="bg1"/>
                </a:solidFill>
              </a:rPr>
              <a:t>Chicagp</a:t>
            </a:r>
            <a:endParaRPr lang="en-US" sz="2200" i="1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50787" y="-1279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Transmission dynamics and host-parasite-vector relationships in rodent-borne </a:t>
            </a:r>
            <a:r>
              <a:rPr lang="en-US" i="1" dirty="0" err="1">
                <a:solidFill>
                  <a:schemeClr val="bg1"/>
                </a:solidFill>
              </a:rPr>
              <a:t>Bartonella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spp.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00798" y="4816926"/>
            <a:ext cx="5431377" cy="1959429"/>
            <a:chOff x="6617917" y="4898571"/>
            <a:chExt cx="5431377" cy="195942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306" t="14888" r="19825" b="21011"/>
            <a:stretch/>
          </p:blipFill>
          <p:spPr>
            <a:xfrm>
              <a:off x="6617917" y="4898571"/>
              <a:ext cx="5431377" cy="195942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9263743" y="6455229"/>
              <a:ext cx="1556657" cy="174171"/>
            </a:xfrm>
            <a:prstGeom prst="rect">
              <a:avLst/>
            </a:prstGeom>
            <a:solidFill>
              <a:srgbClr val="FFFF00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9" y="1126907"/>
            <a:ext cx="5431376" cy="36900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C965BD-8EDD-F095-4E9E-6E04453154FD}"/>
              </a:ext>
            </a:extLst>
          </p:cNvPr>
          <p:cNvSpPr/>
          <p:nvPr/>
        </p:nvSpPr>
        <p:spPr>
          <a:xfrm>
            <a:off x="6400797" y="6373584"/>
            <a:ext cx="964099" cy="174171"/>
          </a:xfrm>
          <a:prstGeom prst="rect">
            <a:avLst/>
          </a:prstGeom>
          <a:solidFill>
            <a:srgbClr val="FFFF0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367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314C0-71B6-1083-5283-7F9D3FC76AE1}"/>
              </a:ext>
            </a:extLst>
          </p:cNvPr>
          <p:cNvSpPr txBox="1"/>
          <p:nvPr/>
        </p:nvSpPr>
        <p:spPr>
          <a:xfrm>
            <a:off x="19998" y="106723"/>
            <a:ext cx="12321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Statistical question: How does age class of Malagasy fruit bats mediate viral load?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060DD-8CEB-688F-47CE-DAA45256C286}"/>
              </a:ext>
            </a:extLst>
          </p:cNvPr>
          <p:cNvSpPr txBox="1"/>
          <p:nvPr/>
        </p:nvSpPr>
        <p:spPr>
          <a:xfrm>
            <a:off x="213489" y="4604886"/>
            <a:ext cx="6932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 function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glmer</a:t>
            </a:r>
            <a:r>
              <a:rPr lang="en-US" dirty="0">
                <a:solidFill>
                  <a:schemeClr val="bg1"/>
                </a:solidFill>
              </a:rPr>
              <a:t>(presence/absence </a:t>
            </a:r>
            <a:r>
              <a:rPr lang="en-US" dirty="0" err="1">
                <a:solidFill>
                  <a:schemeClr val="bg1"/>
                </a:solidFill>
              </a:rPr>
              <a:t>virus~age</a:t>
            </a:r>
            <a:r>
              <a:rPr lang="en-US" dirty="0">
                <a:solidFill>
                  <a:schemeClr val="bg1"/>
                </a:solidFill>
              </a:rPr>
              <a:t>+(1|bat/virus), family=“binomial”, data=</a:t>
            </a:r>
            <a:r>
              <a:rPr lang="en-US" dirty="0" err="1">
                <a:solidFill>
                  <a:schemeClr val="bg1"/>
                </a:solidFill>
              </a:rPr>
              <a:t>mada.bat.age.virus.shedding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Nest virus family in bat fam as </a:t>
            </a:r>
            <a:r>
              <a:rPr lang="en-US" dirty="0" err="1">
                <a:solidFill>
                  <a:schemeClr val="bg1"/>
                </a:solidFill>
              </a:rPr>
              <a:t>rndm</a:t>
            </a:r>
            <a:r>
              <a:rPr lang="en-US" dirty="0">
                <a:solidFill>
                  <a:schemeClr val="bg1"/>
                </a:solidFill>
              </a:rPr>
              <a:t> effect for </a:t>
            </a:r>
            <a:r>
              <a:rPr lang="en-US" dirty="0" err="1">
                <a:solidFill>
                  <a:schemeClr val="bg1"/>
                </a:solidFill>
              </a:rPr>
              <a:t>glmer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EA8E2-BD43-6797-1F88-EAF210087D47}"/>
              </a:ext>
            </a:extLst>
          </p:cNvPr>
          <p:cNvSpPr txBox="1"/>
          <p:nvPr/>
        </p:nvSpPr>
        <p:spPr>
          <a:xfrm>
            <a:off x="213489" y="913030"/>
            <a:ext cx="557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Hypothesis: </a:t>
            </a:r>
            <a:r>
              <a:rPr lang="en-US" dirty="0">
                <a:solidFill>
                  <a:schemeClr val="bg1"/>
                </a:solidFill>
              </a:rPr>
              <a:t>Adult bats shed more virus than juvenile bats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8502E-3C35-2D39-7339-B2B0F705BFB6}"/>
              </a:ext>
            </a:extLst>
          </p:cNvPr>
          <p:cNvSpPr txBox="1"/>
          <p:nvPr/>
        </p:nvSpPr>
        <p:spPr>
          <a:xfrm>
            <a:off x="213489" y="1596001"/>
            <a:ext cx="6932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Response variable: </a:t>
            </a:r>
            <a:r>
              <a:rPr lang="en-US" dirty="0">
                <a:solidFill>
                  <a:schemeClr val="bg1"/>
                </a:solidFill>
              </a:rPr>
              <a:t>presence/absence of coronavirus, filovirus, lyssavirus, and/or </a:t>
            </a:r>
            <a:r>
              <a:rPr lang="en-US" dirty="0" err="1">
                <a:solidFill>
                  <a:schemeClr val="bg1"/>
                </a:solidFill>
              </a:rPr>
              <a:t>henipavirus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22227D-CA17-ED18-DA6E-F7DA642F2A5D}"/>
              </a:ext>
            </a:extLst>
          </p:cNvPr>
          <p:cNvSpPr txBox="1"/>
          <p:nvPr/>
        </p:nvSpPr>
        <p:spPr>
          <a:xfrm>
            <a:off x="213489" y="2556360"/>
            <a:ext cx="466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Predictor variable: </a:t>
            </a:r>
            <a:r>
              <a:rPr lang="en-US" dirty="0">
                <a:solidFill>
                  <a:schemeClr val="bg1"/>
                </a:solidFill>
              </a:rPr>
              <a:t>age, bat species, virus family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F0A1D-3718-BB8C-BB0D-A100E1643EF0}"/>
              </a:ext>
            </a:extLst>
          </p:cNvPr>
          <p:cNvSpPr txBox="1"/>
          <p:nvPr/>
        </p:nvSpPr>
        <p:spPr>
          <a:xfrm>
            <a:off x="213489" y="3238943"/>
            <a:ext cx="2504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Distribution: </a:t>
            </a:r>
            <a:r>
              <a:rPr lang="en-US" dirty="0">
                <a:solidFill>
                  <a:schemeClr val="bg1"/>
                </a:solidFill>
              </a:rPr>
              <a:t>“binomial”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D340EF-A354-7AB9-6365-9102CFA08212}"/>
              </a:ext>
            </a:extLst>
          </p:cNvPr>
          <p:cNvSpPr txBox="1"/>
          <p:nvPr/>
        </p:nvSpPr>
        <p:spPr>
          <a:xfrm>
            <a:off x="213489" y="3922059"/>
            <a:ext cx="134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Linker</a:t>
            </a:r>
            <a:r>
              <a:rPr lang="en-US" dirty="0">
                <a:solidFill>
                  <a:schemeClr val="bg1"/>
                </a:solidFill>
              </a:rPr>
              <a:t>: logit </a:t>
            </a:r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8AB3D43C-2673-F5A0-EEA0-1A7C17F12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482" y="2067575"/>
            <a:ext cx="6017330" cy="25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27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, different&#10;&#10;Description automatically generated">
            <a:extLst>
              <a:ext uri="{FF2B5EF4-FFF2-40B4-BE49-F238E27FC236}">
                <a16:creationId xmlns:a16="http://schemas.microsoft.com/office/drawing/2014/main" id="{3CADD723-0D3E-4090-05A4-07ADD162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21" y="366306"/>
            <a:ext cx="7095067" cy="40699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09DA65-C991-C087-CD39-92B8DC599AE1}"/>
              </a:ext>
            </a:extLst>
          </p:cNvPr>
          <p:cNvSpPr txBox="1"/>
          <p:nvPr/>
        </p:nvSpPr>
        <p:spPr>
          <a:xfrm>
            <a:off x="0" y="22158"/>
            <a:ext cx="919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Mechanistic question: How does viral shedding differ between juvenile and adult Malagasy fruit bats?</a:t>
            </a:r>
          </a:p>
        </p:txBody>
      </p:sp>
      <p:graphicFrame>
        <p:nvGraphicFramePr>
          <p:cNvPr id="5" name="Table 74">
            <a:extLst>
              <a:ext uri="{FF2B5EF4-FFF2-40B4-BE49-F238E27FC236}">
                <a16:creationId xmlns:a16="http://schemas.microsoft.com/office/drawing/2014/main" id="{C11A430E-4B89-47F8-133E-124802969246}"/>
              </a:ext>
            </a:extLst>
          </p:cNvPr>
          <p:cNvGraphicFramePr>
            <a:graphicFrameLocks noGrp="1"/>
          </p:cNvGraphicFramePr>
          <p:nvPr/>
        </p:nvGraphicFramePr>
        <p:xfrm>
          <a:off x="9194800" y="460461"/>
          <a:ext cx="2467739" cy="129864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802508">
                  <a:extLst>
                    <a:ext uri="{9D8B030D-6E8A-4147-A177-3AD203B41FA5}">
                      <a16:colId xmlns:a16="http://schemas.microsoft.com/office/drawing/2014/main" val="1704387822"/>
                    </a:ext>
                  </a:extLst>
                </a:gridCol>
                <a:gridCol w="1665231">
                  <a:extLst>
                    <a:ext uri="{9D8B030D-6E8A-4147-A177-3AD203B41FA5}">
                      <a16:colId xmlns:a16="http://schemas.microsoft.com/office/drawing/2014/main" val="3063821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916454"/>
                  </a:ext>
                </a:extLst>
              </a:tr>
              <a:tr h="215367">
                <a:tc>
                  <a:txBody>
                    <a:bodyPr/>
                    <a:lstStyle/>
                    <a:p>
                      <a:r>
                        <a:rPr lang="en-US" sz="11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Maternally immune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41104"/>
                  </a:ext>
                </a:extLst>
              </a:tr>
              <a:tr h="262322">
                <a:tc>
                  <a:txBody>
                    <a:bodyPr/>
                    <a:lstStyle/>
                    <a:p>
                      <a:r>
                        <a:rPr lang="en-US" sz="11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Susceptible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020798"/>
                  </a:ext>
                </a:extLst>
              </a:tr>
              <a:tr h="187451">
                <a:tc>
                  <a:txBody>
                    <a:bodyPr/>
                    <a:lstStyle/>
                    <a:p>
                      <a:r>
                        <a:rPr lang="en-US" sz="11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Infectious/infected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183976"/>
                  </a:ext>
                </a:extLst>
              </a:tr>
              <a:tr h="243888">
                <a:tc>
                  <a:txBody>
                    <a:bodyPr/>
                    <a:lstStyle/>
                    <a:p>
                      <a:r>
                        <a:rPr lang="en-US" sz="11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Recovered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679825"/>
                  </a:ext>
                </a:extLst>
              </a:tr>
            </a:tbl>
          </a:graphicData>
        </a:graphic>
      </p:graphicFrame>
      <p:graphicFrame>
        <p:nvGraphicFramePr>
          <p:cNvPr id="6" name="Table 74">
            <a:extLst>
              <a:ext uri="{FF2B5EF4-FFF2-40B4-BE49-F238E27FC236}">
                <a16:creationId xmlns:a16="http://schemas.microsoft.com/office/drawing/2014/main" id="{43D644AC-1B27-6A14-3574-D934946F5B5A}"/>
              </a:ext>
            </a:extLst>
          </p:cNvPr>
          <p:cNvGraphicFramePr>
            <a:graphicFrameLocks noGrp="1"/>
          </p:cNvGraphicFramePr>
          <p:nvPr/>
        </p:nvGraphicFramePr>
        <p:xfrm>
          <a:off x="7945368" y="1972753"/>
          <a:ext cx="4128098" cy="4863089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81252">
                  <a:extLst>
                    <a:ext uri="{9D8B030D-6E8A-4147-A177-3AD203B41FA5}">
                      <a16:colId xmlns:a16="http://schemas.microsoft.com/office/drawing/2014/main" val="1704387822"/>
                    </a:ext>
                  </a:extLst>
                </a:gridCol>
                <a:gridCol w="3346846">
                  <a:extLst>
                    <a:ext uri="{9D8B030D-6E8A-4147-A177-3AD203B41FA5}">
                      <a16:colId xmlns:a16="http://schemas.microsoft.com/office/drawing/2014/main" val="3063821752"/>
                    </a:ext>
                  </a:extLst>
                </a:gridCol>
              </a:tblGrid>
              <a:tr h="235301">
                <a:tc>
                  <a:txBody>
                    <a:bodyPr/>
                    <a:lstStyle/>
                    <a:p>
                      <a:r>
                        <a:rPr lang="en-US" sz="105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916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>
                          <a:sym typeface="Symbol" pitchFamily="2" charset="2"/>
                        </a:rPr>
                        <a:t>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Births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41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ym typeface="Symbol" pitchFamily="2" charset="2"/>
                        </a:rPr>
                        <a:t></a:t>
                      </a:r>
                      <a:r>
                        <a:rPr lang="en-US" sz="1050" baseline="-25000" dirty="0">
                          <a:sym typeface="Symbol" pitchFamily="2" charset="2"/>
                        </a:rPr>
                        <a:t>M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Births from maternally immune adults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536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ym typeface="Symbol" pitchFamily="2" charset="2"/>
                        </a:rPr>
                        <a:t></a:t>
                      </a:r>
                      <a:r>
                        <a:rPr lang="en-US" sz="1050" baseline="-25000" dirty="0">
                          <a:sym typeface="Symbol" pitchFamily="2" charset="2"/>
                        </a:rPr>
                        <a:t>I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Births from infected/infectious adults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734587"/>
                  </a:ext>
                </a:extLst>
              </a:tr>
              <a:tr h="153431">
                <a:tc>
                  <a:txBody>
                    <a:bodyPr/>
                    <a:lstStyle/>
                    <a:p>
                      <a:r>
                        <a:rPr lang="en-US" sz="1050" dirty="0">
                          <a:sym typeface="Symbol" pitchFamily="2" charset="2"/>
                        </a:rPr>
                        <a:t>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Deaths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020798"/>
                  </a:ext>
                </a:extLst>
              </a:tr>
              <a:tr h="1534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ym typeface="Symbol" pitchFamily="2" charset="2"/>
                        </a:rPr>
                        <a:t></a:t>
                      </a:r>
                      <a:r>
                        <a:rPr lang="en-US" sz="1050" baseline="-25000" dirty="0">
                          <a:sym typeface="Symbol" pitchFamily="2" charset="2"/>
                        </a:rPr>
                        <a:t>I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Deaths from infection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652835"/>
                  </a:ext>
                </a:extLst>
              </a:tr>
              <a:tr h="1998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ym typeface="Symbol" pitchFamily="2" charset="2"/>
                        </a:rPr>
                        <a:t></a:t>
                      </a:r>
                      <a:r>
                        <a:rPr lang="en-US" sz="1050" baseline="-25000" dirty="0">
                          <a:sym typeface="Symbol" pitchFamily="2" charset="2"/>
                        </a:rPr>
                        <a:t>j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Virus transmission rate in juveniles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183976"/>
                  </a:ext>
                </a:extLst>
              </a:tr>
              <a:tr h="2353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ym typeface="Symbol" pitchFamily="2" charset="2"/>
                        </a:rPr>
                        <a:t></a:t>
                      </a:r>
                      <a:r>
                        <a:rPr lang="en-US" sz="1050" baseline="-25000" dirty="0">
                          <a:sym typeface="Symbol" pitchFamily="2" charset="2"/>
                        </a:rPr>
                        <a:t>a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Virus transmission rate in adults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679825"/>
                  </a:ext>
                </a:extLst>
              </a:tr>
              <a:tr h="2353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</a:t>
                      </a:r>
                      <a:r>
                        <a:rPr lang="en-US" sz="1050" kern="1200" baseline="-25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j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Recovery rate in juveniles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39071"/>
                  </a:ext>
                </a:extLst>
              </a:tr>
              <a:tr h="2353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</a:t>
                      </a:r>
                      <a:r>
                        <a:rPr lang="en-US" sz="1050" baseline="-25000" dirty="0">
                          <a:sym typeface="Symbol" pitchFamily="2" charset="2"/>
                        </a:rPr>
                        <a:t>a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Recovery rate in adults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846306"/>
                  </a:ext>
                </a:extLst>
              </a:tr>
              <a:tr h="2353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ym typeface="Symbol" pitchFamily="2" charset="2"/>
                        </a:rPr>
                        <a:t>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Maternal antibody waning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71371"/>
                  </a:ext>
                </a:extLst>
              </a:tr>
              <a:tr h="2353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N</a:t>
                      </a:r>
                      <a:r>
                        <a:rPr lang="en-US" sz="1050" baseline="-25000" dirty="0"/>
                        <a:t>j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Juvenile population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036436"/>
                  </a:ext>
                </a:extLst>
              </a:tr>
              <a:tr h="2353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N</a:t>
                      </a:r>
                      <a:r>
                        <a:rPr lang="en-US" sz="1050" baseline="-25000" dirty="0"/>
                        <a:t>a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Adult population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885802"/>
                  </a:ext>
                </a:extLst>
              </a:tr>
              <a:tr h="2317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</a:t>
                      </a:r>
                      <a:r>
                        <a:rPr lang="en-US" sz="1050" kern="1200" baseline="-25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j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Antibody waning, susceptible again in juveniles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406159"/>
                  </a:ext>
                </a:extLst>
              </a:tr>
              <a:tr h="2682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</a:t>
                      </a:r>
                      <a:r>
                        <a:rPr lang="en-US" sz="1050" kern="1200" baseline="-25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a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Antibody waning, susceptible again in adults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318671"/>
                  </a:ext>
                </a:extLst>
              </a:tr>
              <a:tr h="3651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ym typeface="Symbol" pitchFamily="2" charset="2"/>
                        </a:rPr>
                        <a:t></a:t>
                      </a:r>
                      <a:r>
                        <a:rPr lang="en-US" sz="1050" baseline="-25000" dirty="0">
                          <a:sym typeface="Symbol" pitchFamily="2" charset="2"/>
                        </a:rPr>
                        <a:t>j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Persistently infected or latent in juveniles, infected-&gt;infectious or latent-&gt;infectious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572286"/>
                  </a:ext>
                </a:extLst>
              </a:tr>
              <a:tr h="258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ym typeface="Symbol" pitchFamily="2" charset="2"/>
                        </a:rPr>
                        <a:t></a:t>
                      </a:r>
                      <a:r>
                        <a:rPr lang="en-US" sz="1050" baseline="-25000" dirty="0">
                          <a:sym typeface="Symbol" pitchFamily="2" charset="2"/>
                        </a:rPr>
                        <a:t>a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Persistently infected or latent in adults, infected-&gt;infectious or latent-&gt;infectious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812324"/>
                  </a:ext>
                </a:extLst>
              </a:tr>
              <a:tr h="2469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  <a:sym typeface="Symbol" pitchFamily="2" charset="2"/>
                        </a:rPr>
                        <a:t>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Aging rate from juvenile to 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23748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D022E45-27C0-318F-791D-D7B9C9484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556976"/>
            <a:ext cx="5838544" cy="2301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AD00CC-8C5D-946D-940D-0B190CF541BA}"/>
              </a:ext>
            </a:extLst>
          </p:cNvPr>
          <p:cNvSpPr txBox="1"/>
          <p:nvPr/>
        </p:nvSpPr>
        <p:spPr>
          <a:xfrm>
            <a:off x="5214880" y="6591971"/>
            <a:ext cx="1247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Brook et. al 2019</a:t>
            </a:r>
          </a:p>
        </p:txBody>
      </p:sp>
    </p:spTree>
    <p:extLst>
      <p:ext uri="{BB962C8B-B14F-4D97-AF65-F5344CB8AC3E}">
        <p14:creationId xmlns:p14="http://schemas.microsoft.com/office/powerpoint/2010/main" val="4034533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D76685-6E3A-1C79-A124-85C1DD5D27B0}"/>
              </a:ext>
            </a:extLst>
          </p:cNvPr>
          <p:cNvSpPr txBox="1"/>
          <p:nvPr/>
        </p:nvSpPr>
        <p:spPr>
          <a:xfrm>
            <a:off x="270290" y="189579"/>
            <a:ext cx="2495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Next steps: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EFBF6-CCEF-36C7-1DC9-86D4CD4DCB7E}"/>
              </a:ext>
            </a:extLst>
          </p:cNvPr>
          <p:cNvSpPr txBox="1"/>
          <p:nvPr/>
        </p:nvSpPr>
        <p:spPr>
          <a:xfrm>
            <a:off x="270290" y="965197"/>
            <a:ext cx="550397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Generate family level PCR data for coronaviruses, lyssaviruses, filoviruses, </a:t>
            </a:r>
            <a:r>
              <a:rPr lang="en-US" sz="2800" dirty="0" err="1">
                <a:solidFill>
                  <a:schemeClr val="bg1"/>
                </a:solidFill>
              </a:rPr>
              <a:t>henipaviruses</a:t>
            </a:r>
            <a:r>
              <a:rPr lang="en-US" sz="2800" dirty="0">
                <a:solidFill>
                  <a:schemeClr val="bg1"/>
                </a:solidFill>
              </a:rPr>
              <a:t> (presence/absence data)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 Sanger sequencing from positive hits to design specific virus primers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Generate qPCR data for above viruses (quantitative data)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Fit relevant mechanistic model to relevant age-qPCR data for each viral family.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0C52DE-B4F0-69D8-9F0C-3C4C00241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3352800" cy="447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C85C8F-5AD6-467C-40E8-4A42ACEE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3429000"/>
            <a:ext cx="4572000" cy="3429000"/>
          </a:xfrm>
          <a:prstGeom prst="rect">
            <a:avLst/>
          </a:prstGeom>
        </p:spPr>
      </p:pic>
      <p:pic>
        <p:nvPicPr>
          <p:cNvPr id="1028" name="Picture 4" descr="Fruit Bat Stock Illustrations – 648 Fruit Bat Stock Illustrations, Vectors  &amp; Clipart - Dreamstime">
            <a:extLst>
              <a:ext uri="{FF2B5EF4-FFF2-40B4-BE49-F238E27FC236}">
                <a16:creationId xmlns:a16="http://schemas.microsoft.com/office/drawing/2014/main" id="{D3DD2082-3FF7-A51B-D1CA-4D755EAA4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4" t="20617" r="19241" b="29383"/>
          <a:stretch/>
        </p:blipFill>
        <p:spPr bwMode="auto">
          <a:xfrm>
            <a:off x="9575800" y="613926"/>
            <a:ext cx="2489199" cy="220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14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741718"/>
            <a:ext cx="12192000" cy="6117771"/>
          </a:xfrm>
        </p:spPr>
        <p:txBody>
          <a:bodyPr/>
          <a:lstStyle/>
          <a:p>
            <a:r>
              <a:rPr lang="en-US" sz="2200" b="1" dirty="0">
                <a:solidFill>
                  <a:schemeClr val="bg1"/>
                </a:solidFill>
              </a:rPr>
              <a:t>Response Variable: </a:t>
            </a:r>
            <a:r>
              <a:rPr lang="en-US" sz="2200" dirty="0" err="1">
                <a:solidFill>
                  <a:schemeClr val="bg1"/>
                </a:solidFill>
              </a:rPr>
              <a:t>pres</a:t>
            </a:r>
            <a:r>
              <a:rPr lang="en-US" sz="2200" dirty="0">
                <a:solidFill>
                  <a:schemeClr val="bg1"/>
                </a:solidFill>
              </a:rPr>
              <a:t>/abs</a:t>
            </a:r>
            <a:r>
              <a:rPr lang="en-US" sz="2200" i="1" dirty="0">
                <a:solidFill>
                  <a:schemeClr val="bg1"/>
                </a:solidFill>
              </a:rPr>
              <a:t> S. </a:t>
            </a:r>
            <a:r>
              <a:rPr lang="en-US" sz="2200" i="1" dirty="0" err="1">
                <a:solidFill>
                  <a:schemeClr val="bg1"/>
                </a:solidFill>
              </a:rPr>
              <a:t>fonquerniei</a:t>
            </a:r>
            <a:endParaRPr lang="en-US" sz="2200" i="1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Predictor Variables:  </a:t>
            </a:r>
            <a:r>
              <a:rPr lang="en-US" sz="2200" dirty="0">
                <a:solidFill>
                  <a:schemeClr val="bg1"/>
                </a:solidFill>
              </a:rPr>
              <a:t>abundance of </a:t>
            </a:r>
          </a:p>
          <a:p>
            <a:pPr marL="0" indent="0">
              <a:buNone/>
            </a:pPr>
            <a:r>
              <a:rPr lang="en-US" sz="2200" i="1" dirty="0">
                <a:solidFill>
                  <a:schemeClr val="bg1"/>
                </a:solidFill>
              </a:rPr>
              <a:t>    E. </a:t>
            </a:r>
            <a:r>
              <a:rPr lang="en-US" sz="2200" i="1" dirty="0" err="1">
                <a:solidFill>
                  <a:schemeClr val="bg1"/>
                </a:solidFill>
              </a:rPr>
              <a:t>gallinacea</a:t>
            </a:r>
            <a:r>
              <a:rPr lang="en-US" sz="2200" dirty="0">
                <a:solidFill>
                  <a:schemeClr val="bg1"/>
                </a:solidFill>
              </a:rPr>
              <a:t> (numeric); abundance</a:t>
            </a:r>
            <a:endParaRPr lang="en-US" sz="2200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    of </a:t>
            </a:r>
            <a:r>
              <a:rPr lang="en-US" sz="2200" i="1" dirty="0">
                <a:solidFill>
                  <a:schemeClr val="bg1"/>
                </a:solidFill>
              </a:rPr>
              <a:t>X. </a:t>
            </a:r>
            <a:r>
              <a:rPr lang="en-US" sz="2200" i="1" dirty="0" err="1">
                <a:solidFill>
                  <a:schemeClr val="bg1"/>
                </a:solidFill>
              </a:rPr>
              <a:t>cheopsis</a:t>
            </a:r>
            <a:r>
              <a:rPr lang="en-US" sz="2200" i="1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(factor);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    indoor/outdoor locality (factor)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Family: </a:t>
            </a:r>
            <a:r>
              <a:rPr lang="en-US" sz="2200" dirty="0">
                <a:solidFill>
                  <a:schemeClr val="bg1"/>
                </a:solidFill>
              </a:rPr>
              <a:t>“binomial”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Link: </a:t>
            </a:r>
            <a:r>
              <a:rPr lang="en-US" sz="2200" dirty="0">
                <a:solidFill>
                  <a:schemeClr val="bg1"/>
                </a:solidFill>
              </a:rPr>
              <a:t>logit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Hypothesis: </a:t>
            </a:r>
            <a:r>
              <a:rPr lang="en-US" sz="2200" i="1" dirty="0">
                <a:solidFill>
                  <a:schemeClr val="bg1"/>
                </a:solidFill>
              </a:rPr>
              <a:t>S. </a:t>
            </a:r>
            <a:r>
              <a:rPr lang="en-US" sz="2200" i="1" dirty="0" err="1">
                <a:solidFill>
                  <a:schemeClr val="bg1"/>
                </a:solidFill>
              </a:rPr>
              <a:t>fonquerniei</a:t>
            </a:r>
            <a:r>
              <a:rPr lang="en-US" sz="2200" i="1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occurrence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    is related to low abundance of </a:t>
            </a:r>
          </a:p>
          <a:p>
            <a:pPr marL="0" indent="0">
              <a:buNone/>
            </a:pPr>
            <a:r>
              <a:rPr lang="en-US" sz="2200" i="1" dirty="0">
                <a:solidFill>
                  <a:schemeClr val="bg1"/>
                </a:solidFill>
              </a:rPr>
              <a:t>    X. </a:t>
            </a:r>
            <a:r>
              <a:rPr lang="en-US" sz="2200" i="1" dirty="0" err="1">
                <a:solidFill>
                  <a:schemeClr val="bg1"/>
                </a:solidFill>
              </a:rPr>
              <a:t>cheopsis</a:t>
            </a:r>
            <a:r>
              <a:rPr lang="en-US" sz="2200" i="1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&amp; outdoor status locality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R code: 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bg1"/>
                </a:solidFill>
              </a:rPr>
              <a:t>    </a:t>
            </a:r>
            <a:r>
              <a:rPr lang="en-US" sz="1700" dirty="0" err="1">
                <a:solidFill>
                  <a:schemeClr val="bg1"/>
                </a:solidFill>
              </a:rPr>
              <a:t>glm</a:t>
            </a:r>
            <a:r>
              <a:rPr lang="en-US" sz="1700" dirty="0">
                <a:solidFill>
                  <a:schemeClr val="bg1"/>
                </a:solidFill>
              </a:rPr>
              <a:t>(</a:t>
            </a:r>
            <a:r>
              <a:rPr lang="en-US" sz="1700" dirty="0" err="1">
                <a:solidFill>
                  <a:schemeClr val="bg1"/>
                </a:solidFill>
              </a:rPr>
              <a:t>pres</a:t>
            </a:r>
            <a:r>
              <a:rPr lang="en-US" sz="1700" dirty="0">
                <a:solidFill>
                  <a:schemeClr val="bg1"/>
                </a:solidFill>
              </a:rPr>
              <a:t>/abs </a:t>
            </a:r>
            <a:r>
              <a:rPr lang="en-US" sz="1700" i="1" dirty="0">
                <a:solidFill>
                  <a:schemeClr val="bg1"/>
                </a:solidFill>
              </a:rPr>
              <a:t>S. </a:t>
            </a:r>
            <a:r>
              <a:rPr lang="en-US" sz="1700" i="1" dirty="0" err="1">
                <a:solidFill>
                  <a:schemeClr val="bg1"/>
                </a:solidFill>
              </a:rPr>
              <a:t>fonquerniei</a:t>
            </a:r>
            <a:r>
              <a:rPr lang="en-US" sz="1700" i="1" dirty="0">
                <a:solidFill>
                  <a:schemeClr val="bg1"/>
                </a:solidFill>
              </a:rPr>
              <a:t> </a:t>
            </a:r>
            <a:r>
              <a:rPr lang="en-US" sz="1700" dirty="0">
                <a:solidFill>
                  <a:schemeClr val="bg1"/>
                </a:solidFill>
              </a:rPr>
              <a:t>~ abundance </a:t>
            </a:r>
            <a:r>
              <a:rPr lang="en-US" sz="1700" i="1" dirty="0">
                <a:solidFill>
                  <a:schemeClr val="bg1"/>
                </a:solidFill>
              </a:rPr>
              <a:t>X. </a:t>
            </a:r>
            <a:r>
              <a:rPr lang="en-US" sz="1700" i="1" dirty="0" err="1">
                <a:solidFill>
                  <a:schemeClr val="bg1"/>
                </a:solidFill>
              </a:rPr>
              <a:t>cheopsis</a:t>
            </a:r>
            <a:r>
              <a:rPr lang="en-US" sz="1700" i="1" dirty="0">
                <a:solidFill>
                  <a:schemeClr val="bg1"/>
                </a:solidFill>
              </a:rPr>
              <a:t> </a:t>
            </a:r>
            <a:r>
              <a:rPr lang="en-US" sz="1700" dirty="0">
                <a:solidFill>
                  <a:schemeClr val="bg1"/>
                </a:solidFill>
              </a:rPr>
              <a:t>+ abundance </a:t>
            </a:r>
            <a:r>
              <a:rPr lang="en-US" sz="1700" i="1" dirty="0">
                <a:solidFill>
                  <a:schemeClr val="bg1"/>
                </a:solidFill>
              </a:rPr>
              <a:t>E. </a:t>
            </a:r>
            <a:r>
              <a:rPr lang="en-US" sz="1700" i="1" dirty="0" err="1">
                <a:solidFill>
                  <a:schemeClr val="bg1"/>
                </a:solidFill>
              </a:rPr>
              <a:t>gallinacea</a:t>
            </a:r>
            <a:r>
              <a:rPr lang="en-US" sz="1700" i="1" dirty="0">
                <a:solidFill>
                  <a:schemeClr val="bg1"/>
                </a:solidFill>
              </a:rPr>
              <a:t> </a:t>
            </a:r>
            <a:r>
              <a:rPr lang="en-US" sz="1700" dirty="0">
                <a:solidFill>
                  <a:schemeClr val="bg1"/>
                </a:solidFill>
              </a:rPr>
              <a:t>+ </a:t>
            </a:r>
            <a:r>
              <a:rPr lang="en-US" sz="1700" dirty="0" err="1">
                <a:solidFill>
                  <a:schemeClr val="bg1"/>
                </a:solidFill>
              </a:rPr>
              <a:t>indoor_outdoor</a:t>
            </a:r>
            <a:r>
              <a:rPr lang="en-US" sz="1700" dirty="0">
                <a:solidFill>
                  <a:schemeClr val="bg1"/>
                </a:solidFill>
              </a:rPr>
              <a:t>, family=“binomial”, data = </a:t>
            </a:r>
            <a:r>
              <a:rPr lang="en-US" sz="1700" dirty="0" err="1">
                <a:solidFill>
                  <a:schemeClr val="bg1"/>
                </a:solidFill>
              </a:rPr>
              <a:t>madarat</a:t>
            </a:r>
            <a:r>
              <a:rPr lang="en-US" sz="1700" dirty="0">
                <a:solidFill>
                  <a:schemeClr val="bg1"/>
                </a:solidFill>
              </a:rPr>
              <a:t>)</a:t>
            </a:r>
            <a:endParaRPr lang="en-US" sz="1700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7971" y="203127"/>
            <a:ext cx="11255829" cy="1325563"/>
          </a:xfrm>
        </p:spPr>
        <p:txBody>
          <a:bodyPr>
            <a:noAutofit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Statistical Question:</a:t>
            </a:r>
            <a:br>
              <a:rPr lang="en-US" sz="2600" b="1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Is the occurrence of </a:t>
            </a:r>
            <a:r>
              <a:rPr lang="en-US" sz="2600" i="1" dirty="0">
                <a:solidFill>
                  <a:schemeClr val="bg1"/>
                </a:solidFill>
              </a:rPr>
              <a:t>S. </a:t>
            </a:r>
            <a:r>
              <a:rPr lang="en-US" sz="2600" i="1" dirty="0" err="1">
                <a:solidFill>
                  <a:schemeClr val="bg1"/>
                </a:solidFill>
              </a:rPr>
              <a:t>fonquerniei</a:t>
            </a:r>
            <a:r>
              <a:rPr lang="en-US" sz="2600" i="1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bg1"/>
                </a:solidFill>
              </a:rPr>
              <a:t>on Malagasy </a:t>
            </a:r>
            <a:r>
              <a:rPr lang="en-US" sz="2600" i="1" dirty="0">
                <a:solidFill>
                  <a:schemeClr val="bg1"/>
                </a:solidFill>
              </a:rPr>
              <a:t>R. </a:t>
            </a:r>
            <a:r>
              <a:rPr lang="en-US" sz="2600" i="1" dirty="0" err="1">
                <a:solidFill>
                  <a:schemeClr val="bg1"/>
                </a:solidFill>
              </a:rPr>
              <a:t>rattus</a:t>
            </a:r>
            <a:r>
              <a:rPr lang="en-US" sz="2600" i="1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bg1"/>
                </a:solidFill>
              </a:rPr>
              <a:t>related to (a) the indoor/outdoor locality in which the rat is trapped, (b) abundance of </a:t>
            </a:r>
            <a:r>
              <a:rPr lang="en-US" sz="2600" i="1" dirty="0">
                <a:solidFill>
                  <a:schemeClr val="bg1"/>
                </a:solidFill>
              </a:rPr>
              <a:t>E. </a:t>
            </a:r>
            <a:r>
              <a:rPr lang="en-US" sz="2600" i="1" dirty="0" err="1">
                <a:solidFill>
                  <a:schemeClr val="bg1"/>
                </a:solidFill>
              </a:rPr>
              <a:t>gallinacea</a:t>
            </a:r>
            <a:r>
              <a:rPr lang="en-US" sz="2600" i="1" dirty="0">
                <a:solidFill>
                  <a:schemeClr val="bg1"/>
                </a:solidFill>
              </a:rPr>
              <a:t>, </a:t>
            </a:r>
            <a:r>
              <a:rPr lang="en-US" sz="2600" dirty="0">
                <a:solidFill>
                  <a:schemeClr val="bg1"/>
                </a:solidFill>
              </a:rPr>
              <a:t>and (c) the abundance of </a:t>
            </a:r>
            <a:r>
              <a:rPr lang="en-US" sz="2600" i="1" dirty="0">
                <a:solidFill>
                  <a:schemeClr val="bg1"/>
                </a:solidFill>
              </a:rPr>
              <a:t>X. </a:t>
            </a:r>
            <a:r>
              <a:rPr lang="en-US" sz="2600" i="1" dirty="0" err="1">
                <a:solidFill>
                  <a:schemeClr val="bg1"/>
                </a:solidFill>
              </a:rPr>
              <a:t>cheopsis</a:t>
            </a:r>
            <a:r>
              <a:rPr lang="en-US" sz="2600" dirty="0">
                <a:solidFill>
                  <a:schemeClr val="bg1"/>
                </a:solidFill>
              </a:rPr>
              <a:t> on the same rat?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508" y="2503710"/>
            <a:ext cx="7428292" cy="386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Mechanistic Question: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How can we explain the prevalence of different serotypes of </a:t>
            </a:r>
            <a:r>
              <a:rPr lang="en-US" sz="2600" i="1" dirty="0" err="1">
                <a:solidFill>
                  <a:schemeClr val="bg1"/>
                </a:solidFill>
              </a:rPr>
              <a:t>Bartonella</a:t>
            </a:r>
            <a:r>
              <a:rPr lang="en-US" sz="2600" i="1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bg1"/>
                </a:solidFill>
              </a:rPr>
              <a:t>spp. by age class in Malagasy </a:t>
            </a:r>
            <a:r>
              <a:rPr lang="en-US" sz="2600" i="1" dirty="0" err="1">
                <a:solidFill>
                  <a:schemeClr val="bg1"/>
                </a:solidFill>
              </a:rPr>
              <a:t>Rattus</a:t>
            </a:r>
            <a:r>
              <a:rPr lang="en-US" sz="2600" i="1" dirty="0">
                <a:solidFill>
                  <a:schemeClr val="bg1"/>
                </a:solidFill>
              </a:rPr>
              <a:t> </a:t>
            </a:r>
            <a:r>
              <a:rPr lang="en-US" sz="2600" i="1" dirty="0" err="1">
                <a:solidFill>
                  <a:schemeClr val="bg1"/>
                </a:solidFill>
              </a:rPr>
              <a:t>rattus</a:t>
            </a:r>
            <a:r>
              <a:rPr lang="en-US" sz="2600" i="1" dirty="0">
                <a:solidFill>
                  <a:schemeClr val="bg1"/>
                </a:solidFill>
              </a:rPr>
              <a:t>?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4" name="Content Placeholder 10" descr="Fig2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10" r="-10610"/>
          <a:stretch>
            <a:fillRect/>
          </a:stretch>
        </p:blipFill>
        <p:spPr>
          <a:xfrm>
            <a:off x="4489611" y="4117885"/>
            <a:ext cx="4248125" cy="2336305"/>
          </a:xfrm>
        </p:spPr>
      </p:pic>
      <p:pic>
        <p:nvPicPr>
          <p:cNvPr id="5" name="Picture 4" descr="Fig2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875" y="4122416"/>
            <a:ext cx="3229125" cy="2313369"/>
          </a:xfrm>
          <a:prstGeom prst="rect">
            <a:avLst/>
          </a:prstGeom>
        </p:spPr>
      </p:pic>
      <p:pic>
        <p:nvPicPr>
          <p:cNvPr id="6" name="Picture 5" descr="Fig2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08" y="1626625"/>
            <a:ext cx="3467610" cy="2311740"/>
          </a:xfrm>
          <a:prstGeom prst="rect">
            <a:avLst/>
          </a:prstGeom>
        </p:spPr>
      </p:pic>
      <p:pic>
        <p:nvPicPr>
          <p:cNvPr id="7" name="Picture 6" descr="Fig2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875" y="1663435"/>
            <a:ext cx="3266321" cy="2311740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740917" y="6254902"/>
            <a:ext cx="1304651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Age (days)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 rot="16200000">
            <a:off x="3021237" y="2390351"/>
            <a:ext cx="310726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err="1">
                <a:solidFill>
                  <a:schemeClr val="bg1"/>
                </a:solidFill>
              </a:rPr>
              <a:t>Bartonella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i="1" dirty="0" err="1">
                <a:solidFill>
                  <a:schemeClr val="bg1"/>
                </a:solidFill>
              </a:rPr>
              <a:t>phoceensis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prevalence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 rot="16200000">
            <a:off x="7355312" y="2562370"/>
            <a:ext cx="244780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Force of Infection (days-1)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 rot="16200000">
            <a:off x="7355313" y="4943864"/>
            <a:ext cx="244780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Force of Infection (days-1)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9800877" y="6259338"/>
            <a:ext cx="1304651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Age (days)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 rot="16200000">
            <a:off x="3045759" y="4733658"/>
            <a:ext cx="310726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err="1">
                <a:solidFill>
                  <a:schemeClr val="bg1"/>
                </a:solidFill>
              </a:rPr>
              <a:t>Bartonella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i="1" dirty="0" err="1">
                <a:solidFill>
                  <a:schemeClr val="bg1"/>
                </a:solidFill>
              </a:rPr>
              <a:t>elizabethae</a:t>
            </a:r>
            <a:endParaRPr lang="en-US" sz="1600" i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prevalence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78624" y="925761"/>
            <a:ext cx="3745298" cy="1020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l-GR" sz="1600" dirty="0">
                <a:solidFill>
                  <a:schemeClr val="bg1"/>
                </a:solidFill>
                <a:latin typeface="Cambria Math"/>
                <a:cs typeface="Cambria Math"/>
              </a:rPr>
              <a:t>λ</a:t>
            </a:r>
            <a:r>
              <a:rPr lang="en-US" sz="1600" dirty="0">
                <a:solidFill>
                  <a:schemeClr val="bg1"/>
                </a:solidFill>
                <a:latin typeface="Cambria Math"/>
                <a:cs typeface="Cambria Math"/>
              </a:rPr>
              <a:t> = force of infection;</a:t>
            </a:r>
          </a:p>
          <a:p>
            <a:pPr algn="r"/>
            <a:r>
              <a:rPr lang="el-GR" sz="1600" dirty="0">
                <a:solidFill>
                  <a:schemeClr val="bg1"/>
                </a:solidFill>
                <a:latin typeface="Cambria Math"/>
                <a:cs typeface="Cambria Math"/>
              </a:rPr>
              <a:t>σ</a:t>
            </a:r>
            <a:r>
              <a:rPr lang="en-US" sz="1600" dirty="0">
                <a:solidFill>
                  <a:schemeClr val="bg1"/>
                </a:solidFill>
                <a:latin typeface="Cambria Math"/>
                <a:cs typeface="Cambria Math"/>
              </a:rPr>
              <a:t> = rate of waning immunity</a:t>
            </a:r>
          </a:p>
          <a:p>
            <a:pPr algn="r"/>
            <a:r>
              <a:rPr lang="en-US" sz="1600" dirty="0">
                <a:solidFill>
                  <a:schemeClr val="bg1"/>
                </a:solidFill>
                <a:latin typeface="Cambria Math"/>
                <a:cs typeface="Cambria Math"/>
              </a:rPr>
              <a:t> 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771117" y="1307231"/>
            <a:ext cx="2805997" cy="1975507"/>
            <a:chOff x="771117" y="1307231"/>
            <a:chExt cx="2805997" cy="1975507"/>
          </a:xfrm>
        </p:grpSpPr>
        <p:sp>
          <p:nvSpPr>
            <p:cNvPr id="8" name="Rectangle 7"/>
            <p:cNvSpPr/>
            <p:nvPr/>
          </p:nvSpPr>
          <p:spPr>
            <a:xfrm>
              <a:off x="1024235" y="1506932"/>
              <a:ext cx="802466" cy="7829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mbria Math"/>
                  <a:cs typeface="Cambria Math"/>
                </a:rPr>
                <a:t>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43977" y="1538173"/>
              <a:ext cx="783774" cy="76588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mbria Math"/>
                  <a:cs typeface="Cambria Math"/>
                </a:rPr>
                <a:t>I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908061" y="1940388"/>
              <a:ext cx="53636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563780" y="1307231"/>
              <a:ext cx="1147980" cy="8194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bg1"/>
                  </a:solidFill>
                  <a:latin typeface="Cambria Math"/>
                  <a:cs typeface="Cambria Math"/>
                </a:rPr>
                <a:t>λ</a:t>
              </a:r>
              <a:r>
                <a:rPr lang="en-US" sz="1000" dirty="0">
                  <a:solidFill>
                    <a:schemeClr val="bg1"/>
                  </a:solidFill>
                  <a:latin typeface="Cambria Math"/>
                  <a:cs typeface="Cambria Math"/>
                </a:rPr>
                <a:t> </a:t>
              </a:r>
              <a:endParaRPr lang="en-US" sz="2000" dirty="0">
                <a:solidFill>
                  <a:schemeClr val="bg1"/>
                </a:solidFill>
                <a:latin typeface="Cambria Math"/>
                <a:cs typeface="Cambria Math"/>
              </a:endParaRPr>
            </a:p>
          </p:txBody>
        </p:sp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5144015"/>
                </p:ext>
              </p:extLst>
            </p:nvPr>
          </p:nvGraphicFramePr>
          <p:xfrm>
            <a:off x="771117" y="2477312"/>
            <a:ext cx="2805997" cy="805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371600" imgH="393700" progId="Equation.3">
                    <p:embed/>
                  </p:oleObj>
                </mc:Choice>
                <mc:Fallback>
                  <p:oleObj name="Equation" r:id="rId6" imgW="13716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71117" y="2477312"/>
                          <a:ext cx="2805997" cy="805426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Group 27"/>
          <p:cNvGrpSpPr/>
          <p:nvPr/>
        </p:nvGrpSpPr>
        <p:grpSpPr>
          <a:xfrm>
            <a:off x="128691" y="4213493"/>
            <a:ext cx="3925947" cy="2340740"/>
            <a:chOff x="444377" y="4213493"/>
            <a:chExt cx="3925947" cy="2340740"/>
          </a:xfrm>
        </p:grpSpPr>
        <p:sp>
          <p:nvSpPr>
            <p:cNvPr id="12" name="Rectangle 11"/>
            <p:cNvSpPr/>
            <p:nvPr/>
          </p:nvSpPr>
          <p:spPr>
            <a:xfrm>
              <a:off x="1226430" y="4361587"/>
              <a:ext cx="717869" cy="78192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mbria Math"/>
                  <a:cs typeface="Cambria Math"/>
                </a:rPr>
                <a:t>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95196" y="4383195"/>
              <a:ext cx="701148" cy="76486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mbria Math"/>
                  <a:cs typeface="Cambria Math"/>
                </a:rPr>
                <a:t>I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107584" y="4821496"/>
              <a:ext cx="479824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1856964" y="4213493"/>
              <a:ext cx="1026960" cy="818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bg1"/>
                  </a:solidFill>
                  <a:latin typeface="Cambria Math"/>
                  <a:cs typeface="Cambria Math"/>
                </a:rPr>
                <a:t>λ</a:t>
              </a:r>
              <a:r>
                <a:rPr lang="en-US" dirty="0">
                  <a:solidFill>
                    <a:schemeClr val="bg1"/>
                  </a:solidFill>
                  <a:latin typeface="Cambria Math"/>
                  <a:cs typeface="Cambria Math"/>
                </a:rPr>
                <a:t> </a:t>
              </a:r>
            </a:p>
          </p:txBody>
        </p:sp>
        <p:sp>
          <p:nvSpPr>
            <p:cNvPr id="16" name="U-Turn Arrow 15"/>
            <p:cNvSpPr/>
            <p:nvPr/>
          </p:nvSpPr>
          <p:spPr>
            <a:xfrm rot="10800000">
              <a:off x="1482554" y="5128515"/>
              <a:ext cx="1561405" cy="358570"/>
            </a:xfrm>
            <a:prstGeom prst="uturnArrow">
              <a:avLst>
                <a:gd name="adj1" fmla="val 4388"/>
                <a:gd name="adj2" fmla="val 25000"/>
                <a:gd name="adj3" fmla="val 22806"/>
                <a:gd name="adj4" fmla="val 50000"/>
                <a:gd name="adj5" fmla="val 75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93790" y="4937559"/>
              <a:ext cx="966325" cy="577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bg1"/>
                  </a:solidFill>
                  <a:latin typeface="Cambria Math"/>
                  <a:cs typeface="Cambria Math"/>
                </a:rPr>
                <a:t>σ</a:t>
              </a:r>
              <a:endParaRPr lang="en-US" dirty="0">
                <a:solidFill>
                  <a:schemeClr val="bg1"/>
                </a:solidFill>
                <a:latin typeface="Cambria Math"/>
                <a:cs typeface="Cambria Math"/>
              </a:endParaRPr>
            </a:p>
          </p:txBody>
        </p:sp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909310"/>
                </p:ext>
              </p:extLst>
            </p:nvPr>
          </p:nvGraphicFramePr>
          <p:xfrm>
            <a:off x="444377" y="5720641"/>
            <a:ext cx="3925947" cy="8335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854200" imgH="393700" progId="Equation.3">
                    <p:embed/>
                  </p:oleObj>
                </mc:Choice>
                <mc:Fallback>
                  <p:oleObj name="Equation" r:id="rId8" imgW="18542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44377" y="5720641"/>
                          <a:ext cx="3925947" cy="83359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B7AECE9-F370-BC40-930F-0CE064304B7D}"/>
              </a:ext>
            </a:extLst>
          </p:cNvPr>
          <p:cNvSpPr/>
          <p:nvPr/>
        </p:nvSpPr>
        <p:spPr>
          <a:xfrm>
            <a:off x="4874202" y="881402"/>
            <a:ext cx="2375744" cy="1020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ambria Math"/>
                <a:cs typeface="Cambria Math"/>
              </a:rPr>
              <a:t>S = susceptible rats</a:t>
            </a:r>
          </a:p>
          <a:p>
            <a:r>
              <a:rPr lang="en-US" sz="1600" dirty="0">
                <a:solidFill>
                  <a:schemeClr val="bg1"/>
                </a:solidFill>
                <a:latin typeface="Cambria Math"/>
                <a:cs typeface="Cambria Math"/>
              </a:rPr>
              <a:t>I = infectious rats</a:t>
            </a:r>
          </a:p>
          <a:p>
            <a:r>
              <a:rPr lang="en-US" sz="1600" dirty="0">
                <a:solidFill>
                  <a:schemeClr val="bg1"/>
                </a:solidFill>
                <a:latin typeface="Cambria Math"/>
                <a:cs typeface="Cambria Math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02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85" y="190953"/>
            <a:ext cx="2351314" cy="84318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Next Steps: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5" y="1132113"/>
            <a:ext cx="7157356" cy="435133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700" dirty="0">
                <a:solidFill>
                  <a:schemeClr val="bg1"/>
                </a:solidFill>
              </a:rPr>
              <a:t>Conduct further field studies in lowland regions of Madagascar to determine whether the distribution of </a:t>
            </a:r>
            <a:r>
              <a:rPr lang="en-US" sz="2700" i="1" dirty="0">
                <a:solidFill>
                  <a:schemeClr val="bg1"/>
                </a:solidFill>
              </a:rPr>
              <a:t>B. </a:t>
            </a:r>
            <a:r>
              <a:rPr lang="en-US" sz="2700" i="1" dirty="0" err="1">
                <a:solidFill>
                  <a:schemeClr val="bg1"/>
                </a:solidFill>
              </a:rPr>
              <a:t>elizabethae</a:t>
            </a:r>
            <a:r>
              <a:rPr lang="en-US" sz="2700" i="1" dirty="0">
                <a:solidFill>
                  <a:schemeClr val="bg1"/>
                </a:solidFill>
              </a:rPr>
              <a:t> </a:t>
            </a:r>
            <a:r>
              <a:rPr lang="en-US" sz="2700" dirty="0">
                <a:solidFill>
                  <a:schemeClr val="bg1"/>
                </a:solidFill>
              </a:rPr>
              <a:t>is limited to the highland range of </a:t>
            </a:r>
            <a:r>
              <a:rPr lang="en-US" sz="2700" i="1" dirty="0">
                <a:solidFill>
                  <a:schemeClr val="bg1"/>
                </a:solidFill>
              </a:rPr>
              <a:t>S. </a:t>
            </a:r>
            <a:r>
              <a:rPr lang="en-US" sz="2700" i="1" dirty="0" err="1">
                <a:solidFill>
                  <a:schemeClr val="bg1"/>
                </a:solidFill>
              </a:rPr>
              <a:t>fonquerniei</a:t>
            </a:r>
            <a:endParaRPr lang="en-US" sz="2700" i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700" dirty="0">
                <a:solidFill>
                  <a:schemeClr val="bg1"/>
                </a:solidFill>
              </a:rPr>
              <a:t>Conduct serological tests on </a:t>
            </a:r>
            <a:r>
              <a:rPr lang="en-US" sz="2700" i="1" dirty="0">
                <a:solidFill>
                  <a:schemeClr val="bg1"/>
                </a:solidFill>
              </a:rPr>
              <a:t>R. </a:t>
            </a:r>
            <a:r>
              <a:rPr lang="en-US" sz="2700" i="1" dirty="0" err="1">
                <a:solidFill>
                  <a:schemeClr val="bg1"/>
                </a:solidFill>
              </a:rPr>
              <a:t>rattus</a:t>
            </a:r>
            <a:r>
              <a:rPr lang="en-US" sz="2700" i="1" dirty="0">
                <a:solidFill>
                  <a:schemeClr val="bg1"/>
                </a:solidFill>
              </a:rPr>
              <a:t> </a:t>
            </a:r>
            <a:r>
              <a:rPr lang="en-US" sz="2700" dirty="0">
                <a:solidFill>
                  <a:schemeClr val="bg1"/>
                </a:solidFill>
              </a:rPr>
              <a:t>blood to attempt to identify a whether </a:t>
            </a:r>
            <a:r>
              <a:rPr lang="en-US" sz="2700" i="1" dirty="0" err="1">
                <a:solidFill>
                  <a:schemeClr val="bg1"/>
                </a:solidFill>
              </a:rPr>
              <a:t>Bartonella</a:t>
            </a:r>
            <a:r>
              <a:rPr lang="en-US" sz="2700" i="1" dirty="0">
                <a:solidFill>
                  <a:schemeClr val="bg1"/>
                </a:solidFill>
              </a:rPr>
              <a:t> </a:t>
            </a:r>
            <a:r>
              <a:rPr lang="en-US" sz="2700" dirty="0">
                <a:solidFill>
                  <a:schemeClr val="bg1"/>
                </a:solidFill>
              </a:rPr>
              <a:t>spp. negative rats are recovered or susceptible.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700" dirty="0">
                <a:solidFill>
                  <a:schemeClr val="bg1"/>
                </a:solidFill>
              </a:rPr>
              <a:t>Fit relevant mechanistic transmission models to age-</a:t>
            </a:r>
            <a:r>
              <a:rPr lang="en-US" sz="2700" dirty="0" err="1">
                <a:solidFill>
                  <a:schemeClr val="bg1"/>
                </a:solidFill>
              </a:rPr>
              <a:t>seroprevalence</a:t>
            </a:r>
            <a:r>
              <a:rPr lang="en-US" sz="2700" dirty="0">
                <a:solidFill>
                  <a:schemeClr val="bg1"/>
                </a:solidFill>
              </a:rPr>
              <a:t> data.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5" t="15093" r="21511" b="2136"/>
          <a:stretch/>
        </p:blipFill>
        <p:spPr>
          <a:xfrm>
            <a:off x="7168924" y="1219200"/>
            <a:ext cx="4892167" cy="535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41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5C4061A-6481-BB65-FB4F-2D876C9A4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024" y="244383"/>
            <a:ext cx="11742236" cy="1004554"/>
          </a:xfrm>
          <a:solidFill>
            <a:schemeClr val="tx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endParaRPr lang="en-US" sz="5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Investigating coinfections in the spongy moth-fungus-virus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52F53-C829-EE4D-A90E-4733BC3E8767}"/>
              </a:ext>
            </a:extLst>
          </p:cNvPr>
          <p:cNvSpPr txBox="1"/>
          <p:nvPr/>
        </p:nvSpPr>
        <p:spPr>
          <a:xfrm>
            <a:off x="223024" y="1438507"/>
            <a:ext cx="5742878" cy="552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2">
                    <a:lumMod val="50000"/>
                  </a:schemeClr>
                </a:solidFill>
              </a:rPr>
              <a:t>Background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 The spongy moth,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Lymantria dispar,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is an invasive lepidopteran (family: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Lymantriidae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 that defoliates hardwood trees across North America. Its population dynamics are driven by epizootics (epidemics in animals) of two fatal, environmentally-transmitted pathogens: a fungus,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Entomophaga maimaiga,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a baculovirus, 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Ld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-nucleopolyhedrovirus.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Coinfections are detected in nature, but we do not understand what factors drive the presence of coinfection, or how coinfections influence spongy moth population dynamics.</a:t>
            </a:r>
          </a:p>
          <a:p>
            <a:endParaRPr lang="en-US" sz="5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b="1" u="sng" dirty="0">
                <a:solidFill>
                  <a:schemeClr val="bg1"/>
                </a:solidFill>
              </a:rPr>
              <a:t>Statistical Question</a:t>
            </a:r>
            <a:r>
              <a:rPr lang="en-US" dirty="0">
                <a:solidFill>
                  <a:schemeClr val="bg1"/>
                </a:solidFill>
              </a:rPr>
              <a:t>: What is the relationship between environmental factors (rainfall, relative humidity, temperature) and the presence of coinfections?</a:t>
            </a:r>
          </a:p>
          <a:p>
            <a:endParaRPr lang="en-US" sz="500" dirty="0">
              <a:solidFill>
                <a:schemeClr val="bg1"/>
              </a:solidFill>
            </a:endParaRPr>
          </a:p>
          <a:p>
            <a:r>
              <a:rPr lang="en-US" b="1" u="sng" dirty="0">
                <a:solidFill>
                  <a:schemeClr val="bg1"/>
                </a:solidFill>
              </a:rPr>
              <a:t>Mechanistic Question</a:t>
            </a:r>
            <a:r>
              <a:rPr lang="en-US" dirty="0">
                <a:solidFill>
                  <a:schemeClr val="bg1"/>
                </a:solidFill>
              </a:rPr>
              <a:t>: How do coinfections drive spongy moth population dynamics?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Acknowledgements: </a:t>
            </a:r>
            <a:r>
              <a:rPr lang="en-US" sz="1800" dirty="0">
                <a:solidFill>
                  <a:schemeClr val="bg1"/>
                </a:solidFill>
              </a:rPr>
              <a:t>Christian and Cara (readers); Gwen (presentation)</a:t>
            </a:r>
          </a:p>
          <a:p>
            <a:endParaRPr lang="en-US" sz="500" i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Sophia Horigan, University of Chicago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EFB3C-3624-7BCD-11C4-733834BA6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89"/>
          <a:stretch/>
        </p:blipFill>
        <p:spPr>
          <a:xfrm>
            <a:off x="6213485" y="2622642"/>
            <a:ext cx="3632257" cy="2693070"/>
          </a:xfrm>
          <a:prstGeom prst="rect">
            <a:avLst/>
          </a:prstGeom>
        </p:spPr>
      </p:pic>
      <p:pic>
        <p:nvPicPr>
          <p:cNvPr id="6" name="Picture 2" descr="Gypsy moth caterpillars are out and about - Landscaping">
            <a:extLst>
              <a:ext uri="{FF2B5EF4-FFF2-40B4-BE49-F238E27FC236}">
                <a16:creationId xmlns:a16="http://schemas.microsoft.com/office/drawing/2014/main" id="{707BD0C6-8260-D5E0-FAA0-0678322B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05" y="1534219"/>
            <a:ext cx="1790962" cy="1966711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166;p23">
            <a:extLst>
              <a:ext uri="{FF2B5EF4-FFF2-40B4-BE49-F238E27FC236}">
                <a16:creationId xmlns:a16="http://schemas.microsoft.com/office/drawing/2014/main" id="{257103E0-FBBE-AC1E-B86D-EB68CDA4FBC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50505" y="4959647"/>
            <a:ext cx="1790962" cy="1559493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0" name="Google Shape;165;p23">
            <a:extLst>
              <a:ext uri="{FF2B5EF4-FFF2-40B4-BE49-F238E27FC236}">
                <a16:creationId xmlns:a16="http://schemas.microsoft.com/office/drawing/2014/main" id="{C10F82AF-D0DB-14A6-6FFB-43872D92DCE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7151" t="13601" r="19810" b="8189"/>
          <a:stretch/>
        </p:blipFill>
        <p:spPr>
          <a:xfrm>
            <a:off x="10050506" y="3500930"/>
            <a:ext cx="1790961" cy="1458717"/>
          </a:xfrm>
          <a:prstGeom prst="rect">
            <a:avLst/>
          </a:prstGeom>
          <a:noFill/>
          <a:ln w="3175"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20C8A1-E3D7-38AC-FE7F-1EAF4B4DB300}"/>
              </a:ext>
            </a:extLst>
          </p:cNvPr>
          <p:cNvSpPr txBox="1"/>
          <p:nvPr/>
        </p:nvSpPr>
        <p:spPr>
          <a:xfrm>
            <a:off x="10050504" y="1556630"/>
            <a:ext cx="62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C5896-02E1-0E2A-BB23-219D03F3372F}"/>
              </a:ext>
            </a:extLst>
          </p:cNvPr>
          <p:cNvSpPr txBox="1"/>
          <p:nvPr/>
        </p:nvSpPr>
        <p:spPr>
          <a:xfrm>
            <a:off x="10050504" y="4198148"/>
            <a:ext cx="62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A5227E-6436-9471-C6DD-73DA9B2E0600}"/>
              </a:ext>
            </a:extLst>
          </p:cNvPr>
          <p:cNvSpPr txBox="1"/>
          <p:nvPr/>
        </p:nvSpPr>
        <p:spPr>
          <a:xfrm>
            <a:off x="10050504" y="5771639"/>
            <a:ext cx="62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8840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5C4061A-6481-BB65-FB4F-2D876C9A4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024" y="244383"/>
            <a:ext cx="11742236" cy="1082612"/>
          </a:xfrm>
          <a:solidFill>
            <a:schemeClr val="tx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txBody>
          <a:bodyPr>
            <a:normAutofit fontScale="85000" lnSpcReduction="10000"/>
          </a:bodyPr>
          <a:lstStyle/>
          <a:p>
            <a:endParaRPr lang="en-US" sz="1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800" b="1" u="sng" dirty="0">
                <a:solidFill>
                  <a:schemeClr val="bg2">
                    <a:lumMod val="50000"/>
                  </a:schemeClr>
                </a:solidFill>
              </a:rPr>
              <a:t>Statistical Question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: </a:t>
            </a: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What is the relationship between environmental factors and the presence of coinfections?</a:t>
            </a:r>
          </a:p>
          <a:p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52F53-C829-EE4D-A90E-4733BC3E8767}"/>
              </a:ext>
            </a:extLst>
          </p:cNvPr>
          <p:cNvSpPr txBox="1"/>
          <p:nvPr/>
        </p:nvSpPr>
        <p:spPr>
          <a:xfrm>
            <a:off x="0" y="6537785"/>
            <a:ext cx="5742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Sophia Horigan, University of Chicago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DB5BD9-D875-3C13-CF38-0EE5C109AD74}"/>
              </a:ext>
            </a:extLst>
          </p:cNvPr>
          <p:cNvSpPr txBox="1"/>
          <p:nvPr/>
        </p:nvSpPr>
        <p:spPr>
          <a:xfrm>
            <a:off x="223024" y="1438507"/>
            <a:ext cx="574287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Response Variable:</a:t>
            </a:r>
            <a:r>
              <a:rPr lang="en-US" dirty="0">
                <a:solidFill>
                  <a:schemeClr val="bg1"/>
                </a:solidFill>
              </a:rPr>
              <a:t> cumulative number of coinfections in a population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u="sng" dirty="0">
                <a:solidFill>
                  <a:schemeClr val="bg1"/>
                </a:solidFill>
              </a:rPr>
              <a:t>Predictor Variable:</a:t>
            </a:r>
            <a:r>
              <a:rPr lang="en-US" dirty="0">
                <a:solidFill>
                  <a:schemeClr val="bg1"/>
                </a:solidFill>
              </a:rPr>
              <a:t> temperature, relative humidity, rainfall, site</a:t>
            </a:r>
            <a:endParaRPr lang="en-US" b="1" u="sng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u="sng" dirty="0">
                <a:solidFill>
                  <a:schemeClr val="bg1"/>
                </a:solidFill>
              </a:rPr>
              <a:t>Family:</a:t>
            </a:r>
            <a:r>
              <a:rPr lang="en-US" dirty="0">
                <a:solidFill>
                  <a:schemeClr val="bg1"/>
                </a:solidFill>
              </a:rPr>
              <a:t> “</a:t>
            </a:r>
            <a:r>
              <a:rPr lang="en-US" dirty="0" err="1">
                <a:solidFill>
                  <a:schemeClr val="bg1"/>
                </a:solidFill>
              </a:rPr>
              <a:t>poisson</a:t>
            </a:r>
            <a:r>
              <a:rPr lang="en-US" dirty="0">
                <a:solidFill>
                  <a:schemeClr val="bg1"/>
                </a:solidFill>
              </a:rPr>
              <a:t>”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u="sng" dirty="0">
                <a:solidFill>
                  <a:schemeClr val="bg1"/>
                </a:solidFill>
              </a:rPr>
              <a:t>Link:</a:t>
            </a:r>
            <a:r>
              <a:rPr lang="en-US" dirty="0">
                <a:solidFill>
                  <a:schemeClr val="bg1"/>
                </a:solidFill>
              </a:rPr>
              <a:t> log</a:t>
            </a:r>
            <a:endParaRPr lang="en-US" b="1" u="sng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u="sng" dirty="0">
                <a:solidFill>
                  <a:schemeClr val="bg1"/>
                </a:solidFill>
              </a:rPr>
              <a:t>Hypothesis:</a:t>
            </a:r>
            <a:r>
              <a:rPr lang="en-US" dirty="0">
                <a:solidFill>
                  <a:schemeClr val="bg1"/>
                </a:solidFill>
              </a:rPr>
              <a:t> Sites with higher rainfall, higher humidity, and moderate temperatures will have a higher number of cumulative coinfections.</a:t>
            </a:r>
            <a:endParaRPr lang="en-US" b="1" u="sng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u="sng" dirty="0">
                <a:solidFill>
                  <a:schemeClr val="bg1"/>
                </a:solidFill>
              </a:rPr>
              <a:t>R code:</a:t>
            </a:r>
          </a:p>
          <a:p>
            <a:r>
              <a:rPr lang="en-US" dirty="0" err="1">
                <a:solidFill>
                  <a:schemeClr val="bg1"/>
                </a:solidFill>
              </a:rPr>
              <a:t>glmer</a:t>
            </a:r>
            <a:r>
              <a:rPr lang="en-US" dirty="0">
                <a:solidFill>
                  <a:schemeClr val="bg1"/>
                </a:solidFill>
              </a:rPr>
              <a:t>(cum. # </a:t>
            </a:r>
            <a:r>
              <a:rPr lang="en-US" dirty="0" err="1">
                <a:solidFill>
                  <a:schemeClr val="bg1"/>
                </a:solidFill>
              </a:rPr>
              <a:t>coinfections~rainfall</a:t>
            </a:r>
            <a:r>
              <a:rPr lang="en-US" dirty="0">
                <a:solidFill>
                  <a:schemeClr val="bg1"/>
                </a:solidFill>
              </a:rPr>
              <a:t> + temperature + relative humidity + (1| site), family = “</a:t>
            </a:r>
            <a:r>
              <a:rPr lang="en-US" dirty="0" err="1">
                <a:solidFill>
                  <a:schemeClr val="bg1"/>
                </a:solidFill>
              </a:rPr>
              <a:t>poisson</a:t>
            </a:r>
            <a:r>
              <a:rPr lang="en-US" dirty="0">
                <a:solidFill>
                  <a:schemeClr val="bg1"/>
                </a:solidFill>
              </a:rPr>
              <a:t>”, data=</a:t>
            </a:r>
            <a:r>
              <a:rPr lang="en-US" dirty="0" err="1">
                <a:solidFill>
                  <a:schemeClr val="bg1"/>
                </a:solidFill>
              </a:rPr>
              <a:t>infection.data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030" name="Picture 6" descr="Physical map of Michigan">
            <a:extLst>
              <a:ext uri="{FF2B5EF4-FFF2-40B4-BE49-F238E27FC236}">
                <a16:creationId xmlns:a16="http://schemas.microsoft.com/office/drawing/2014/main" id="{0021ECB1-9BC6-76BB-762C-2F08ABDE6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124" y="1514339"/>
            <a:ext cx="4947009" cy="509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94EB0C-3DD9-2149-DC2B-FA18024B89FE}"/>
              </a:ext>
            </a:extLst>
          </p:cNvPr>
          <p:cNvSpPr/>
          <p:nvPr/>
        </p:nvSpPr>
        <p:spPr>
          <a:xfrm>
            <a:off x="9158155" y="2717129"/>
            <a:ext cx="249081" cy="2355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4D7215-F700-19EA-B184-3977EBEAF937}"/>
              </a:ext>
            </a:extLst>
          </p:cNvPr>
          <p:cNvSpPr/>
          <p:nvPr/>
        </p:nvSpPr>
        <p:spPr>
          <a:xfrm>
            <a:off x="9934009" y="3802380"/>
            <a:ext cx="249081" cy="2355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65C5FE-7B04-795F-02DD-FA65921DCE63}"/>
              </a:ext>
            </a:extLst>
          </p:cNvPr>
          <p:cNvSpPr/>
          <p:nvPr/>
        </p:nvSpPr>
        <p:spPr>
          <a:xfrm>
            <a:off x="10377353" y="4896298"/>
            <a:ext cx="249081" cy="2355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588D29-BB67-3208-AF8F-846F252130F4}"/>
              </a:ext>
            </a:extLst>
          </p:cNvPr>
          <p:cNvSpPr/>
          <p:nvPr/>
        </p:nvSpPr>
        <p:spPr>
          <a:xfrm>
            <a:off x="8798087" y="4660770"/>
            <a:ext cx="249081" cy="2355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233CC3-B6EE-A277-3DB5-BF778E22332B}"/>
              </a:ext>
            </a:extLst>
          </p:cNvPr>
          <p:cNvSpPr/>
          <p:nvPr/>
        </p:nvSpPr>
        <p:spPr>
          <a:xfrm>
            <a:off x="9282544" y="5742114"/>
            <a:ext cx="249081" cy="2355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022A99D-AD71-DA8B-E9AE-03711C940D9E}"/>
              </a:ext>
            </a:extLst>
          </p:cNvPr>
          <p:cNvSpPr/>
          <p:nvPr/>
        </p:nvSpPr>
        <p:spPr>
          <a:xfrm>
            <a:off x="9524226" y="5106139"/>
            <a:ext cx="249081" cy="2355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148BFF-B73B-9847-692E-D80F78D6C79A}"/>
              </a:ext>
            </a:extLst>
          </p:cNvPr>
          <p:cNvSpPr/>
          <p:nvPr/>
        </p:nvSpPr>
        <p:spPr>
          <a:xfrm>
            <a:off x="7285943" y="2599365"/>
            <a:ext cx="249081" cy="2355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1031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5C4061A-6481-BB65-FB4F-2D876C9A4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024" y="244383"/>
            <a:ext cx="11742236" cy="1004554"/>
          </a:xfrm>
          <a:solidFill>
            <a:schemeClr val="tx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txBody>
          <a:bodyPr>
            <a:normAutofit fontScale="92500" lnSpcReduction="20000"/>
          </a:bodyPr>
          <a:lstStyle/>
          <a:p>
            <a:endParaRPr lang="en-US" sz="5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800" b="1" u="sng" dirty="0">
                <a:solidFill>
                  <a:schemeClr val="bg2">
                    <a:lumMod val="50000"/>
                  </a:schemeClr>
                </a:solidFill>
              </a:rPr>
              <a:t>Mechanistic Question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: </a:t>
            </a: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How do coinfections drive spongy moth population dynamics?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0BEC2-3365-80BF-09FE-027DAA84FE5C}"/>
              </a:ext>
            </a:extLst>
          </p:cNvPr>
          <p:cNvGrpSpPr/>
          <p:nvPr/>
        </p:nvGrpSpPr>
        <p:grpSpPr>
          <a:xfrm>
            <a:off x="4320805" y="2336921"/>
            <a:ext cx="6856347" cy="3379000"/>
            <a:chOff x="1977247" y="2281089"/>
            <a:chExt cx="6856347" cy="337900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2C43ADF-8975-8B3E-AEAE-36E4D4A24395}"/>
                </a:ext>
              </a:extLst>
            </p:cNvPr>
            <p:cNvGrpSpPr/>
            <p:nvPr/>
          </p:nvGrpSpPr>
          <p:grpSpPr>
            <a:xfrm>
              <a:off x="1977247" y="2281089"/>
              <a:ext cx="6856347" cy="3379000"/>
              <a:chOff x="1932643" y="2403750"/>
              <a:chExt cx="6856347" cy="3379000"/>
            </a:xfrm>
          </p:grpSpPr>
          <p:sp>
            <p:nvSpPr>
              <p:cNvPr id="7" name="Google Shape;196;p27">
                <a:extLst>
                  <a:ext uri="{FF2B5EF4-FFF2-40B4-BE49-F238E27FC236}">
                    <a16:creationId xmlns:a16="http://schemas.microsoft.com/office/drawing/2014/main" id="{ABDB46A7-7DD0-61AF-71E6-71CF217DE5A8}"/>
                  </a:ext>
                </a:extLst>
              </p:cNvPr>
              <p:cNvSpPr/>
              <p:nvPr/>
            </p:nvSpPr>
            <p:spPr>
              <a:xfrm>
                <a:off x="1932643" y="3395450"/>
                <a:ext cx="772154" cy="1176900"/>
              </a:xfrm>
              <a:prstGeom prst="roundRect">
                <a:avLst>
                  <a:gd name="adj" fmla="val 16667"/>
                </a:avLst>
              </a:prstGeom>
              <a:solidFill>
                <a:srgbClr val="92D050">
                  <a:alpha val="50307"/>
                </a:srgbClr>
              </a:solidFill>
              <a:ln w="38100" cap="flat" cmpd="sng">
                <a:solidFill>
                  <a:srgbClr val="6AA84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" name="Google Shape;197;p27">
                <a:extLst>
                  <a:ext uri="{FF2B5EF4-FFF2-40B4-BE49-F238E27FC236}">
                    <a16:creationId xmlns:a16="http://schemas.microsoft.com/office/drawing/2014/main" id="{678E94C2-FD4E-421F-AEE0-41D81A676939}"/>
                  </a:ext>
                </a:extLst>
              </p:cNvPr>
              <p:cNvSpPr txBox="1"/>
              <p:nvPr/>
            </p:nvSpPr>
            <p:spPr>
              <a:xfrm>
                <a:off x="2043933" y="3460550"/>
                <a:ext cx="1019370" cy="10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600" dirty="0">
                    <a:solidFill>
                      <a:schemeClr val="bg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</a:t>
                </a:r>
                <a:endParaRPr sz="6300" dirty="0">
                  <a:solidFill>
                    <a:schemeClr val="bg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" name="Google Shape;201;p27">
                <a:extLst>
                  <a:ext uri="{FF2B5EF4-FFF2-40B4-BE49-F238E27FC236}">
                    <a16:creationId xmlns:a16="http://schemas.microsoft.com/office/drawing/2014/main" id="{95CBF3AB-63F8-158E-90E0-7A94C77241E2}"/>
                  </a:ext>
                </a:extLst>
              </p:cNvPr>
              <p:cNvSpPr/>
              <p:nvPr/>
            </p:nvSpPr>
            <p:spPr>
              <a:xfrm rot="19034692">
                <a:off x="2757253" y="3275790"/>
                <a:ext cx="552958" cy="159562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02;p27">
                <a:extLst>
                  <a:ext uri="{FF2B5EF4-FFF2-40B4-BE49-F238E27FC236}">
                    <a16:creationId xmlns:a16="http://schemas.microsoft.com/office/drawing/2014/main" id="{74E661F3-490A-F1EC-48C2-EFB7C7BAA7FA}"/>
                  </a:ext>
                </a:extLst>
              </p:cNvPr>
              <p:cNvSpPr/>
              <p:nvPr/>
            </p:nvSpPr>
            <p:spPr>
              <a:xfrm rot="2989560">
                <a:off x="2730312" y="4642154"/>
                <a:ext cx="659506" cy="173225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" name="Google Shape;198;p27">
                <a:extLst>
                  <a:ext uri="{FF2B5EF4-FFF2-40B4-BE49-F238E27FC236}">
                    <a16:creationId xmlns:a16="http://schemas.microsoft.com/office/drawing/2014/main" id="{4D8564AF-DFAD-A90F-97FC-5BDDDE63A072}"/>
                  </a:ext>
                </a:extLst>
              </p:cNvPr>
              <p:cNvGrpSpPr/>
              <p:nvPr/>
            </p:nvGrpSpPr>
            <p:grpSpPr>
              <a:xfrm>
                <a:off x="3312805" y="2403751"/>
                <a:ext cx="2448616" cy="2127008"/>
                <a:chOff x="3418981" y="1650345"/>
                <a:chExt cx="3114494" cy="3514554"/>
              </a:xfrm>
            </p:grpSpPr>
            <p:sp>
              <p:nvSpPr>
                <p:cNvPr id="10" name="Google Shape;199;p27">
                  <a:extLst>
                    <a:ext uri="{FF2B5EF4-FFF2-40B4-BE49-F238E27FC236}">
                      <a16:creationId xmlns:a16="http://schemas.microsoft.com/office/drawing/2014/main" id="{6976841A-928E-03AC-1A24-2076F0FA06E1}"/>
                    </a:ext>
                  </a:extLst>
                </p:cNvPr>
                <p:cNvSpPr/>
                <p:nvPr/>
              </p:nvSpPr>
              <p:spPr>
                <a:xfrm>
                  <a:off x="3418981" y="1650345"/>
                  <a:ext cx="1254600" cy="1385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0000">
                    <a:alpha val="51000"/>
                  </a:srgbClr>
                </a:solidFill>
                <a:ln w="38100" cap="flat" cmpd="sng">
                  <a:solidFill>
                    <a:srgbClr val="99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200;p27">
                  <a:extLst>
                    <a:ext uri="{FF2B5EF4-FFF2-40B4-BE49-F238E27FC236}">
                      <a16:creationId xmlns:a16="http://schemas.microsoft.com/office/drawing/2014/main" id="{A898DC6B-7E22-40FE-DE08-348FC5A31BFA}"/>
                    </a:ext>
                  </a:extLst>
                </p:cNvPr>
                <p:cNvSpPr txBox="1"/>
                <p:nvPr/>
              </p:nvSpPr>
              <p:spPr>
                <a:xfrm>
                  <a:off x="3544447" y="1669097"/>
                  <a:ext cx="1228419" cy="134761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4100" dirty="0" err="1">
                      <a:solidFill>
                        <a:schemeClr val="bg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I</a:t>
                  </a:r>
                  <a:r>
                    <a:rPr lang="en" sz="1900" baseline="-25000" dirty="0" err="1">
                      <a:solidFill>
                        <a:schemeClr val="bg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f,E</a:t>
                  </a:r>
                  <a:endParaRPr sz="1900" baseline="-25000" dirty="0">
                    <a:solidFill>
                      <a:schemeClr val="bg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57" name="Google Shape;199;p27">
                  <a:extLst>
                    <a:ext uri="{FF2B5EF4-FFF2-40B4-BE49-F238E27FC236}">
                      <a16:creationId xmlns:a16="http://schemas.microsoft.com/office/drawing/2014/main" id="{CFAFFB39-1588-7357-6586-633A274955E2}"/>
                    </a:ext>
                  </a:extLst>
                </p:cNvPr>
                <p:cNvSpPr/>
                <p:nvPr/>
              </p:nvSpPr>
              <p:spPr>
                <a:xfrm>
                  <a:off x="5278875" y="3779499"/>
                  <a:ext cx="1254600" cy="1385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804FF">
                    <a:alpha val="49795"/>
                  </a:srgbClr>
                </a:solidFill>
                <a:ln w="38100" cap="flat" cmpd="sng">
                  <a:solidFill>
                    <a:srgbClr val="7030A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200;p27">
                  <a:extLst>
                    <a:ext uri="{FF2B5EF4-FFF2-40B4-BE49-F238E27FC236}">
                      <a16:creationId xmlns:a16="http://schemas.microsoft.com/office/drawing/2014/main" id="{ED32FEDB-8EC7-B41F-BE0A-6047EBE07993}"/>
                    </a:ext>
                  </a:extLst>
                </p:cNvPr>
                <p:cNvSpPr txBox="1"/>
                <p:nvPr/>
              </p:nvSpPr>
              <p:spPr>
                <a:xfrm>
                  <a:off x="5285347" y="3797903"/>
                  <a:ext cx="1228420" cy="134761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4100" dirty="0" err="1">
                      <a:solidFill>
                        <a:schemeClr val="bg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I</a:t>
                  </a:r>
                  <a:r>
                    <a:rPr lang="en" sz="1900" baseline="-25000" dirty="0" err="1">
                      <a:solidFill>
                        <a:schemeClr val="bg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fv</a:t>
                  </a:r>
                  <a:endParaRPr sz="1900" baseline="-25000" dirty="0">
                    <a:solidFill>
                      <a:schemeClr val="bg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grpSp>
            <p:nvGrpSpPr>
              <p:cNvPr id="14" name="Google Shape;203;p27">
                <a:extLst>
                  <a:ext uri="{FF2B5EF4-FFF2-40B4-BE49-F238E27FC236}">
                    <a16:creationId xmlns:a16="http://schemas.microsoft.com/office/drawing/2014/main" id="{383FD121-BEB8-07B8-A1AF-001950CA02B2}"/>
                  </a:ext>
                </a:extLst>
              </p:cNvPr>
              <p:cNvGrpSpPr/>
              <p:nvPr/>
            </p:nvGrpSpPr>
            <p:grpSpPr>
              <a:xfrm>
                <a:off x="4741059" y="2403750"/>
                <a:ext cx="986368" cy="844202"/>
                <a:chOff x="3418981" y="1650345"/>
                <a:chExt cx="1254600" cy="1394915"/>
              </a:xfrm>
            </p:grpSpPr>
            <p:sp>
              <p:nvSpPr>
                <p:cNvPr id="15" name="Google Shape;204;p27">
                  <a:extLst>
                    <a:ext uri="{FF2B5EF4-FFF2-40B4-BE49-F238E27FC236}">
                      <a16:creationId xmlns:a16="http://schemas.microsoft.com/office/drawing/2014/main" id="{3F7E5456-A579-963C-45EB-D50CA9939477}"/>
                    </a:ext>
                  </a:extLst>
                </p:cNvPr>
                <p:cNvSpPr/>
                <p:nvPr/>
              </p:nvSpPr>
              <p:spPr>
                <a:xfrm>
                  <a:off x="3418981" y="1650345"/>
                  <a:ext cx="1254600" cy="1385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0000">
                    <a:alpha val="50000"/>
                  </a:srgbClr>
                </a:solidFill>
                <a:ln w="38100" cap="flat" cmpd="sng">
                  <a:solidFill>
                    <a:srgbClr val="99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205;p27">
                  <a:extLst>
                    <a:ext uri="{FF2B5EF4-FFF2-40B4-BE49-F238E27FC236}">
                      <a16:creationId xmlns:a16="http://schemas.microsoft.com/office/drawing/2014/main" id="{F3ADA725-5C2B-6A67-781D-FE7A653C01C6}"/>
                    </a:ext>
                  </a:extLst>
                </p:cNvPr>
                <p:cNvSpPr txBox="1"/>
                <p:nvPr/>
              </p:nvSpPr>
              <p:spPr>
                <a:xfrm>
                  <a:off x="3442589" y="1697643"/>
                  <a:ext cx="1194319" cy="134761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4100" dirty="0" err="1">
                      <a:solidFill>
                        <a:schemeClr val="bg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I</a:t>
                  </a:r>
                  <a:r>
                    <a:rPr lang="en" sz="1900" baseline="-25000" dirty="0" err="1">
                      <a:solidFill>
                        <a:schemeClr val="bg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f,L</a:t>
                  </a:r>
                  <a:endParaRPr sz="1900" baseline="-25000" dirty="0">
                    <a:solidFill>
                      <a:schemeClr val="bg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30" name="Google Shape;219;p27">
                <a:extLst>
                  <a:ext uri="{FF2B5EF4-FFF2-40B4-BE49-F238E27FC236}">
                    <a16:creationId xmlns:a16="http://schemas.microsoft.com/office/drawing/2014/main" id="{66036789-8588-9FFA-0F62-356DA5F851E6}"/>
                  </a:ext>
                </a:extLst>
              </p:cNvPr>
              <p:cNvSpPr/>
              <p:nvPr/>
            </p:nvSpPr>
            <p:spPr>
              <a:xfrm>
                <a:off x="4342149" y="2746776"/>
                <a:ext cx="371400" cy="1524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" name="Google Shape;228;p27">
                <a:extLst>
                  <a:ext uri="{FF2B5EF4-FFF2-40B4-BE49-F238E27FC236}">
                    <a16:creationId xmlns:a16="http://schemas.microsoft.com/office/drawing/2014/main" id="{ED65DCA3-D049-0589-1C03-D64B2CA50775}"/>
                  </a:ext>
                </a:extLst>
              </p:cNvPr>
              <p:cNvGrpSpPr/>
              <p:nvPr/>
            </p:nvGrpSpPr>
            <p:grpSpPr>
              <a:xfrm>
                <a:off x="6613590" y="2979399"/>
                <a:ext cx="1464157" cy="1046692"/>
                <a:chOff x="3418978" y="1474526"/>
                <a:chExt cx="1862318" cy="1729500"/>
              </a:xfrm>
            </p:grpSpPr>
            <p:sp>
              <p:nvSpPr>
                <p:cNvPr id="38" name="Google Shape;229;p27">
                  <a:extLst>
                    <a:ext uri="{FF2B5EF4-FFF2-40B4-BE49-F238E27FC236}">
                      <a16:creationId xmlns:a16="http://schemas.microsoft.com/office/drawing/2014/main" id="{3AC9507E-EF61-7A84-6BA7-1BD110AE584C}"/>
                    </a:ext>
                  </a:extLst>
                </p:cNvPr>
                <p:cNvSpPr/>
                <p:nvPr/>
              </p:nvSpPr>
              <p:spPr>
                <a:xfrm>
                  <a:off x="3418978" y="1474526"/>
                  <a:ext cx="1809000" cy="17295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3">
                    <a:lumMod val="75000"/>
                    <a:alpha val="49984"/>
                  </a:schemeClr>
                </a:solidFill>
                <a:ln w="38100" cap="flat" cmpd="sng">
                  <a:solidFill>
                    <a:schemeClr val="accent3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30;p27">
                  <a:extLst>
                    <a:ext uri="{FF2B5EF4-FFF2-40B4-BE49-F238E27FC236}">
                      <a16:creationId xmlns:a16="http://schemas.microsoft.com/office/drawing/2014/main" id="{B46E143D-5A63-AB41-E562-02EB30994B40}"/>
                    </a:ext>
                  </a:extLst>
                </p:cNvPr>
                <p:cNvSpPr txBox="1"/>
                <p:nvPr/>
              </p:nvSpPr>
              <p:spPr>
                <a:xfrm>
                  <a:off x="3472295" y="1894469"/>
                  <a:ext cx="1809001" cy="9153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 dirty="0">
                      <a:solidFill>
                        <a:schemeClr val="bg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F</a:t>
                  </a:r>
                  <a:endParaRPr sz="500" dirty="0">
                    <a:solidFill>
                      <a:schemeClr val="bg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45" name="Google Shape;244;p27">
                <a:extLst>
                  <a:ext uri="{FF2B5EF4-FFF2-40B4-BE49-F238E27FC236}">
                    <a16:creationId xmlns:a16="http://schemas.microsoft.com/office/drawing/2014/main" id="{D152546E-9F6D-A85A-1ED2-23FE7DCF2C91}"/>
                  </a:ext>
                </a:extLst>
              </p:cNvPr>
              <p:cNvSpPr/>
              <p:nvPr/>
            </p:nvSpPr>
            <p:spPr>
              <a:xfrm>
                <a:off x="8101098" y="3379639"/>
                <a:ext cx="635750" cy="2220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" name="Google Shape;209;p27">
                <a:extLst>
                  <a:ext uri="{FF2B5EF4-FFF2-40B4-BE49-F238E27FC236}">
                    <a16:creationId xmlns:a16="http://schemas.microsoft.com/office/drawing/2014/main" id="{7F0EA45D-72BD-CBA9-C1B4-13FF25AEF17A}"/>
                  </a:ext>
                </a:extLst>
              </p:cNvPr>
              <p:cNvGrpSpPr/>
              <p:nvPr/>
            </p:nvGrpSpPr>
            <p:grpSpPr>
              <a:xfrm>
                <a:off x="3312804" y="4944306"/>
                <a:ext cx="986366" cy="838444"/>
                <a:chOff x="3418981" y="1650345"/>
                <a:chExt cx="1254600" cy="1385400"/>
              </a:xfrm>
            </p:grpSpPr>
            <p:sp>
              <p:nvSpPr>
                <p:cNvPr id="21" name="Google Shape;210;p27">
                  <a:extLst>
                    <a:ext uri="{FF2B5EF4-FFF2-40B4-BE49-F238E27FC236}">
                      <a16:creationId xmlns:a16="http://schemas.microsoft.com/office/drawing/2014/main" id="{2D277250-22C9-2286-8E0C-3A67EE36F8D7}"/>
                    </a:ext>
                  </a:extLst>
                </p:cNvPr>
                <p:cNvSpPr/>
                <p:nvPr/>
              </p:nvSpPr>
              <p:spPr>
                <a:xfrm>
                  <a:off x="3418981" y="1650345"/>
                  <a:ext cx="1254600" cy="1385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70C0">
                    <a:alpha val="49403"/>
                  </a:srgbClr>
                </a:solidFill>
                <a:ln w="38100" cap="flat" cmpd="sng">
                  <a:solidFill>
                    <a:srgbClr val="1C4587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11;p27">
                  <a:extLst>
                    <a:ext uri="{FF2B5EF4-FFF2-40B4-BE49-F238E27FC236}">
                      <a16:creationId xmlns:a16="http://schemas.microsoft.com/office/drawing/2014/main" id="{BFB579A6-11B7-42BF-029A-B5397E938862}"/>
                    </a:ext>
                  </a:extLst>
                </p:cNvPr>
                <p:cNvSpPr txBox="1"/>
                <p:nvPr/>
              </p:nvSpPr>
              <p:spPr>
                <a:xfrm>
                  <a:off x="3445166" y="1669097"/>
                  <a:ext cx="1218986" cy="134761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4100" dirty="0" err="1">
                      <a:solidFill>
                        <a:schemeClr val="bg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I</a:t>
                  </a:r>
                  <a:r>
                    <a:rPr lang="en" sz="1900" baseline="-25000" dirty="0" err="1">
                      <a:solidFill>
                        <a:schemeClr val="bg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v,E</a:t>
                  </a:r>
                  <a:endParaRPr sz="1900" baseline="-25000" dirty="0">
                    <a:solidFill>
                      <a:schemeClr val="bg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grpSp>
            <p:nvGrpSpPr>
              <p:cNvPr id="23" name="Google Shape;212;p27">
                <a:extLst>
                  <a:ext uri="{FF2B5EF4-FFF2-40B4-BE49-F238E27FC236}">
                    <a16:creationId xmlns:a16="http://schemas.microsoft.com/office/drawing/2014/main" id="{FB9CD438-6C49-F137-A149-9B08D97C94B3}"/>
                  </a:ext>
                </a:extLst>
              </p:cNvPr>
              <p:cNvGrpSpPr/>
              <p:nvPr/>
            </p:nvGrpSpPr>
            <p:grpSpPr>
              <a:xfrm>
                <a:off x="4775060" y="4932789"/>
                <a:ext cx="986368" cy="849456"/>
                <a:chOff x="3462230" y="1631315"/>
                <a:chExt cx="1254600" cy="1403595"/>
              </a:xfrm>
            </p:grpSpPr>
            <p:sp>
              <p:nvSpPr>
                <p:cNvPr id="24" name="Google Shape;213;p27">
                  <a:extLst>
                    <a:ext uri="{FF2B5EF4-FFF2-40B4-BE49-F238E27FC236}">
                      <a16:creationId xmlns:a16="http://schemas.microsoft.com/office/drawing/2014/main" id="{0040D3FD-889C-09A2-6FD9-6C09C4AA5F9C}"/>
                    </a:ext>
                  </a:extLst>
                </p:cNvPr>
                <p:cNvSpPr/>
                <p:nvPr/>
              </p:nvSpPr>
              <p:spPr>
                <a:xfrm>
                  <a:off x="3462230" y="1631315"/>
                  <a:ext cx="1254600" cy="1385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70C0">
                    <a:alpha val="49403"/>
                  </a:srgbClr>
                </a:solidFill>
                <a:ln w="38100" cap="flat" cmpd="sng">
                  <a:solidFill>
                    <a:srgbClr val="1C4587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14;p27">
                  <a:extLst>
                    <a:ext uri="{FF2B5EF4-FFF2-40B4-BE49-F238E27FC236}">
                      <a16:creationId xmlns:a16="http://schemas.microsoft.com/office/drawing/2014/main" id="{FE45D5AC-B49F-079F-5B7D-AD63A7AAC6A5}"/>
                    </a:ext>
                  </a:extLst>
                </p:cNvPr>
                <p:cNvSpPr txBox="1"/>
                <p:nvPr/>
              </p:nvSpPr>
              <p:spPr>
                <a:xfrm>
                  <a:off x="3469760" y="1687293"/>
                  <a:ext cx="1222506" cy="134761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4100" dirty="0" err="1">
                      <a:solidFill>
                        <a:schemeClr val="bg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I</a:t>
                  </a:r>
                  <a:r>
                    <a:rPr lang="en" sz="1900" baseline="-25000" dirty="0" err="1">
                      <a:solidFill>
                        <a:schemeClr val="bg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v,L</a:t>
                  </a:r>
                  <a:endParaRPr sz="1900" baseline="-25000" dirty="0">
                    <a:solidFill>
                      <a:schemeClr val="bg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29" name="Google Shape;218;p27">
                <a:extLst>
                  <a:ext uri="{FF2B5EF4-FFF2-40B4-BE49-F238E27FC236}">
                    <a16:creationId xmlns:a16="http://schemas.microsoft.com/office/drawing/2014/main" id="{CF7FCD86-5E27-A397-FBDA-F30787053421}"/>
                  </a:ext>
                </a:extLst>
              </p:cNvPr>
              <p:cNvSpPr/>
              <p:nvPr/>
            </p:nvSpPr>
            <p:spPr>
              <a:xfrm>
                <a:off x="4342149" y="5287331"/>
                <a:ext cx="371400" cy="1524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23;p27">
                <a:extLst>
                  <a:ext uri="{FF2B5EF4-FFF2-40B4-BE49-F238E27FC236}">
                    <a16:creationId xmlns:a16="http://schemas.microsoft.com/office/drawing/2014/main" id="{F695E435-435C-8257-6896-4E3CC4209474}"/>
                  </a:ext>
                </a:extLst>
              </p:cNvPr>
              <p:cNvSpPr/>
              <p:nvPr/>
            </p:nvSpPr>
            <p:spPr>
              <a:xfrm rot="20517222">
                <a:off x="5864801" y="5182418"/>
                <a:ext cx="692806" cy="16421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" name="Google Shape;231;p27">
                <a:extLst>
                  <a:ext uri="{FF2B5EF4-FFF2-40B4-BE49-F238E27FC236}">
                    <a16:creationId xmlns:a16="http://schemas.microsoft.com/office/drawing/2014/main" id="{1A8004FE-EF72-ED90-EDC5-759349D86B3F}"/>
                  </a:ext>
                </a:extLst>
              </p:cNvPr>
              <p:cNvGrpSpPr/>
              <p:nvPr/>
            </p:nvGrpSpPr>
            <p:grpSpPr>
              <a:xfrm>
                <a:off x="6633466" y="4347646"/>
                <a:ext cx="1434220" cy="960747"/>
                <a:chOff x="3376428" y="1235447"/>
                <a:chExt cx="1824242" cy="1587488"/>
              </a:xfrm>
            </p:grpSpPr>
            <p:sp>
              <p:nvSpPr>
                <p:cNvPr id="41" name="Google Shape;232;p27">
                  <a:extLst>
                    <a:ext uri="{FF2B5EF4-FFF2-40B4-BE49-F238E27FC236}">
                      <a16:creationId xmlns:a16="http://schemas.microsoft.com/office/drawing/2014/main" id="{80357D83-6DB7-52D5-3715-411D50C3625D}"/>
                    </a:ext>
                  </a:extLst>
                </p:cNvPr>
                <p:cNvSpPr/>
                <p:nvPr/>
              </p:nvSpPr>
              <p:spPr>
                <a:xfrm>
                  <a:off x="3376428" y="1235447"/>
                  <a:ext cx="1808999" cy="158748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5BAFC">
                    <a:alpha val="49984"/>
                  </a:srgbClr>
                </a:solidFill>
                <a:ln w="38100" cap="flat" cmpd="sng">
                  <a:solidFill>
                    <a:srgbClr val="0070C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33;p27">
                  <a:extLst>
                    <a:ext uri="{FF2B5EF4-FFF2-40B4-BE49-F238E27FC236}">
                      <a16:creationId xmlns:a16="http://schemas.microsoft.com/office/drawing/2014/main" id="{A09960C7-41A1-2270-6A00-323DAFE962C3}"/>
                    </a:ext>
                  </a:extLst>
                </p:cNvPr>
                <p:cNvSpPr txBox="1"/>
                <p:nvPr/>
              </p:nvSpPr>
              <p:spPr>
                <a:xfrm>
                  <a:off x="3391670" y="1548099"/>
                  <a:ext cx="1809000" cy="9153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lvl="0" algn="ctr"/>
                  <a:r>
                    <a:rPr lang="en" sz="2400" dirty="0">
                      <a:solidFill>
                        <a:schemeClr val="bg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V</a:t>
                  </a:r>
                  <a:endParaRPr sz="500" dirty="0">
                    <a:solidFill>
                      <a:schemeClr val="bg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46" name="Google Shape;245;p27">
                <a:extLst>
                  <a:ext uri="{FF2B5EF4-FFF2-40B4-BE49-F238E27FC236}">
                    <a16:creationId xmlns:a16="http://schemas.microsoft.com/office/drawing/2014/main" id="{D32C12FC-B123-0A19-916E-E6DEFA49F436}"/>
                  </a:ext>
                </a:extLst>
              </p:cNvPr>
              <p:cNvSpPr/>
              <p:nvPr/>
            </p:nvSpPr>
            <p:spPr>
              <a:xfrm>
                <a:off x="8153240" y="4741562"/>
                <a:ext cx="635750" cy="2220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19;p27">
                <a:extLst>
                  <a:ext uri="{FF2B5EF4-FFF2-40B4-BE49-F238E27FC236}">
                    <a16:creationId xmlns:a16="http://schemas.microsoft.com/office/drawing/2014/main" id="{13929AA8-8BA8-5D21-8C77-4BC126E2BEE3}"/>
                  </a:ext>
                </a:extLst>
              </p:cNvPr>
              <p:cNvSpPr/>
              <p:nvPr/>
            </p:nvSpPr>
            <p:spPr>
              <a:xfrm rot="2432603">
                <a:off x="3835917" y="3572326"/>
                <a:ext cx="980706" cy="194474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19;p27">
                <a:extLst>
                  <a:ext uri="{FF2B5EF4-FFF2-40B4-BE49-F238E27FC236}">
                    <a16:creationId xmlns:a16="http://schemas.microsoft.com/office/drawing/2014/main" id="{6BC6B265-22CE-7E9A-E026-0DF33DC45F2E}"/>
                  </a:ext>
                </a:extLst>
              </p:cNvPr>
              <p:cNvSpPr/>
              <p:nvPr/>
            </p:nvSpPr>
            <p:spPr>
              <a:xfrm rot="19289385">
                <a:off x="3777076" y="4408809"/>
                <a:ext cx="980706" cy="194474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24;p27">
                <a:extLst>
                  <a:ext uri="{FF2B5EF4-FFF2-40B4-BE49-F238E27FC236}">
                    <a16:creationId xmlns:a16="http://schemas.microsoft.com/office/drawing/2014/main" id="{D2008457-3497-6C3A-F726-882933301159}"/>
                  </a:ext>
                </a:extLst>
              </p:cNvPr>
              <p:cNvSpPr/>
              <p:nvPr/>
            </p:nvSpPr>
            <p:spPr>
              <a:xfrm rot="2124391">
                <a:off x="5787003" y="4512749"/>
                <a:ext cx="853760" cy="148484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22;p27">
                <a:extLst>
                  <a:ext uri="{FF2B5EF4-FFF2-40B4-BE49-F238E27FC236}">
                    <a16:creationId xmlns:a16="http://schemas.microsoft.com/office/drawing/2014/main" id="{9931E365-8AAC-0227-8819-BCD703F3C3ED}"/>
                  </a:ext>
                </a:extLst>
              </p:cNvPr>
              <p:cNvSpPr/>
              <p:nvPr/>
            </p:nvSpPr>
            <p:spPr>
              <a:xfrm rot="2362665">
                <a:off x="5788153" y="2950645"/>
                <a:ext cx="750514" cy="16175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22;p27">
                <a:extLst>
                  <a:ext uri="{FF2B5EF4-FFF2-40B4-BE49-F238E27FC236}">
                    <a16:creationId xmlns:a16="http://schemas.microsoft.com/office/drawing/2014/main" id="{9E0860D4-81F9-997C-A863-154004C655B5}"/>
                  </a:ext>
                </a:extLst>
              </p:cNvPr>
              <p:cNvSpPr/>
              <p:nvPr/>
            </p:nvSpPr>
            <p:spPr>
              <a:xfrm rot="19626064" flipV="1">
                <a:off x="5760085" y="3691264"/>
                <a:ext cx="834821" cy="149045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45DB968-A759-A71D-230E-458899CA0BD2}"/>
                    </a:ext>
                  </a:extLst>
                </p:cNvPr>
                <p:cNvSpPr txBox="1"/>
                <p:nvPr/>
              </p:nvSpPr>
              <p:spPr>
                <a:xfrm>
                  <a:off x="2824475" y="2891611"/>
                  <a:ext cx="218008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b="0" i="0" baseline="-25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</m:oMath>
                    </m:oMathPara>
                  </a14:m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45DB968-A759-A71D-230E-458899CA0B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4475" y="2891611"/>
                  <a:ext cx="218008" cy="270652"/>
                </a:xfrm>
                <a:prstGeom prst="rect">
                  <a:avLst/>
                </a:prstGeom>
                <a:blipFill>
                  <a:blip r:embed="rId3"/>
                  <a:stretch>
                    <a:fillRect l="-44444" t="-4545" r="-16667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7535E21-4465-B171-F51F-38C1EDECF6A1}"/>
                    </a:ext>
                  </a:extLst>
                </p:cNvPr>
                <p:cNvSpPr txBox="1"/>
                <p:nvPr/>
              </p:nvSpPr>
              <p:spPr>
                <a:xfrm>
                  <a:off x="4122477" y="4027710"/>
                  <a:ext cx="218008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b="0" i="0" baseline="-25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</m:oMath>
                    </m:oMathPara>
                  </a14:m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7535E21-4465-B171-F51F-38C1EDECF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2477" y="4027710"/>
                  <a:ext cx="218008" cy="270652"/>
                </a:xfrm>
                <a:prstGeom prst="rect">
                  <a:avLst/>
                </a:prstGeom>
                <a:blipFill>
                  <a:blip r:embed="rId4"/>
                  <a:stretch>
                    <a:fillRect l="-38889" r="-16667" b="-4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774BA7C-954C-FE42-AE67-A91E4EC279AB}"/>
                    </a:ext>
                  </a:extLst>
                </p:cNvPr>
                <p:cNvSpPr txBox="1"/>
                <p:nvPr/>
              </p:nvSpPr>
              <p:spPr>
                <a:xfrm>
                  <a:off x="2820928" y="4616142"/>
                  <a:ext cx="248466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b="0" i="0" baseline="-25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oMath>
                    </m:oMathPara>
                  </a14:m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774BA7C-954C-FE42-AE67-A91E4EC279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928" y="4616142"/>
                  <a:ext cx="248466" cy="270652"/>
                </a:xfrm>
                <a:prstGeom prst="rect">
                  <a:avLst/>
                </a:prstGeom>
                <a:blipFill>
                  <a:blip r:embed="rId5"/>
                  <a:stretch>
                    <a:fillRect l="-33333" r="-4762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7F4C6B25-C887-50A7-EFF9-BB982C7C56E5}"/>
                    </a:ext>
                  </a:extLst>
                </p:cNvPr>
                <p:cNvSpPr txBox="1"/>
                <p:nvPr/>
              </p:nvSpPr>
              <p:spPr>
                <a:xfrm>
                  <a:off x="4073112" y="3535544"/>
                  <a:ext cx="248466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b="0" i="0" baseline="-25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oMath>
                    </m:oMathPara>
                  </a14:m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7F4C6B25-C887-50A7-EFF9-BB982C7C5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3112" y="3535544"/>
                  <a:ext cx="248466" cy="270652"/>
                </a:xfrm>
                <a:prstGeom prst="rect">
                  <a:avLst/>
                </a:prstGeom>
                <a:blipFill>
                  <a:blip r:embed="rId6"/>
                  <a:stretch>
                    <a:fillRect l="-35000" r="-10000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4323B41-306E-996D-BDFF-6B69C58369D5}"/>
                    </a:ext>
                  </a:extLst>
                </p:cNvPr>
                <p:cNvSpPr txBox="1"/>
                <p:nvPr/>
              </p:nvSpPr>
              <p:spPr>
                <a:xfrm>
                  <a:off x="6207653" y="2492675"/>
                  <a:ext cx="261610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baseline="-25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4323B41-306E-996D-BDFF-6B69C58369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7653" y="2492675"/>
                  <a:ext cx="261610" cy="270652"/>
                </a:xfrm>
                <a:prstGeom prst="rect">
                  <a:avLst/>
                </a:prstGeom>
                <a:blipFill>
                  <a:blip r:embed="rId7"/>
                  <a:stretch>
                    <a:fillRect l="-22727" r="-13636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27F139FD-EE35-4C7E-0596-233AAAEB0EB1}"/>
                    </a:ext>
                  </a:extLst>
                </p:cNvPr>
                <p:cNvSpPr txBox="1"/>
                <p:nvPr/>
              </p:nvSpPr>
              <p:spPr>
                <a:xfrm>
                  <a:off x="5994198" y="3270602"/>
                  <a:ext cx="261610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baseline="-25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27F139FD-EE35-4C7E-0596-233AAAEB0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4198" y="3270602"/>
                  <a:ext cx="261610" cy="270652"/>
                </a:xfrm>
                <a:prstGeom prst="rect">
                  <a:avLst/>
                </a:prstGeom>
                <a:blipFill>
                  <a:blip r:embed="rId8"/>
                  <a:stretch>
                    <a:fillRect l="-22727" r="-13636" b="-3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97C6B96-337A-B712-6EC6-CCECF4E32E41}"/>
                    </a:ext>
                  </a:extLst>
                </p:cNvPr>
                <p:cNvSpPr txBox="1"/>
                <p:nvPr/>
              </p:nvSpPr>
              <p:spPr>
                <a:xfrm>
                  <a:off x="6028558" y="4416126"/>
                  <a:ext cx="260008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baseline="-25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97C6B96-337A-B712-6EC6-CCECF4E32E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8558" y="4416126"/>
                  <a:ext cx="260008" cy="270652"/>
                </a:xfrm>
                <a:prstGeom prst="rect">
                  <a:avLst/>
                </a:prstGeom>
                <a:blipFill>
                  <a:blip r:embed="rId9"/>
                  <a:stretch>
                    <a:fillRect l="-23810" r="-4762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09E9E0F-CD67-3B98-5E24-4AD6733619F3}"/>
                    </a:ext>
                  </a:extLst>
                </p:cNvPr>
                <p:cNvSpPr txBox="1"/>
                <p:nvPr/>
              </p:nvSpPr>
              <p:spPr>
                <a:xfrm>
                  <a:off x="6216559" y="5191919"/>
                  <a:ext cx="260008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baseline="-25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09E9E0F-CD67-3B98-5E24-4AD6733619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6559" y="5191919"/>
                  <a:ext cx="260008" cy="270652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4545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583A318-1114-6E20-5388-7E6BF9991C83}"/>
                    </a:ext>
                  </a:extLst>
                </p:cNvPr>
                <p:cNvSpPr txBox="1"/>
                <p:nvPr/>
              </p:nvSpPr>
              <p:spPr>
                <a:xfrm>
                  <a:off x="8307984" y="2986326"/>
                  <a:ext cx="251992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  <m:r>
                          <a:rPr lang="en-US" b="0" i="1" baseline="-25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583A318-1114-6E20-5388-7E6BF9991C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984" y="2986326"/>
                  <a:ext cx="251992" cy="270652"/>
                </a:xfrm>
                <a:prstGeom prst="rect">
                  <a:avLst/>
                </a:prstGeom>
                <a:blipFill>
                  <a:blip r:embed="rId11"/>
                  <a:stretch>
                    <a:fillRect l="-14286" r="-19048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EA45021-445F-B281-ECD9-FF4F1A4F1782}"/>
                    </a:ext>
                  </a:extLst>
                </p:cNvPr>
                <p:cNvSpPr txBox="1"/>
                <p:nvPr/>
              </p:nvSpPr>
              <p:spPr>
                <a:xfrm>
                  <a:off x="8344506" y="4370131"/>
                  <a:ext cx="250390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  <m:r>
                          <a:rPr lang="en-US" b="0" i="1" baseline="-25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EA45021-445F-B281-ECD9-FF4F1A4F17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4506" y="4370131"/>
                  <a:ext cx="250390" cy="270652"/>
                </a:xfrm>
                <a:prstGeom prst="rect">
                  <a:avLst/>
                </a:prstGeom>
                <a:blipFill>
                  <a:blip r:embed="rId12"/>
                  <a:stretch>
                    <a:fillRect l="-14286" r="-4762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751B10AE-9873-48E8-B747-AC90D736A62A}"/>
                    </a:ext>
                  </a:extLst>
                </p:cNvPr>
                <p:cNvSpPr txBox="1"/>
                <p:nvPr/>
              </p:nvSpPr>
              <p:spPr>
                <a:xfrm>
                  <a:off x="4460844" y="2381769"/>
                  <a:ext cx="170944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en-US" baseline="-25000" dirty="0">
                      <a:solidFill>
                        <a:schemeClr val="bg1"/>
                      </a:solidFill>
                    </a:rPr>
                    <a:t>f</a:t>
                  </a: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751B10AE-9873-48E8-B747-AC90D736A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844" y="2381769"/>
                  <a:ext cx="170944" cy="270652"/>
                </a:xfrm>
                <a:prstGeom prst="rect">
                  <a:avLst/>
                </a:prstGeom>
                <a:blipFill>
                  <a:blip r:embed="rId13"/>
                  <a:stretch>
                    <a:fillRect l="-46667" r="-46667" b="-4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881D4FC1-DC91-5609-83E6-A65689D7BC99}"/>
                    </a:ext>
                  </a:extLst>
                </p:cNvPr>
                <p:cNvSpPr txBox="1"/>
                <p:nvPr/>
              </p:nvSpPr>
              <p:spPr>
                <a:xfrm>
                  <a:off x="4468363" y="5328005"/>
                  <a:ext cx="199798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en-US" baseline="-25000" dirty="0">
                      <a:solidFill>
                        <a:schemeClr val="bg1"/>
                      </a:solidFill>
                    </a:rPr>
                    <a:t>v</a:t>
                  </a: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881D4FC1-DC91-5609-83E6-A65689D7B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363" y="5328005"/>
                  <a:ext cx="199798" cy="270652"/>
                </a:xfrm>
                <a:prstGeom prst="rect">
                  <a:avLst/>
                </a:prstGeom>
                <a:blipFill>
                  <a:blip r:embed="rId14"/>
                  <a:stretch>
                    <a:fillRect l="-43750" r="-50000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164A469-A258-807C-40BF-B48C38621CA3}"/>
                  </a:ext>
                </a:extLst>
              </p:cNvPr>
              <p:cNvSpPr txBox="1"/>
              <p:nvPr/>
            </p:nvSpPr>
            <p:spPr>
              <a:xfrm>
                <a:off x="127681" y="1296691"/>
                <a:ext cx="4227308" cy="5588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0" i="0" u="sng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States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S – susceptible caterpillars</a:t>
                </a:r>
              </a:p>
              <a:p>
                <a:r>
                  <a:rPr lang="en-US" b="0" i="0" dirty="0" err="1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I</a:t>
                </a:r>
                <a:r>
                  <a:rPr lang="en-US" b="0" i="0" baseline="-25000" dirty="0" err="1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f,E</a:t>
                </a:r>
                <a:r>
                  <a:rPr lang="en-US" baseline="-25000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– early fungus infected</a:t>
                </a:r>
              </a:p>
              <a:p>
                <a:r>
                  <a:rPr lang="en-US" b="0" i="0" dirty="0" err="1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I</a:t>
                </a:r>
                <a:r>
                  <a:rPr lang="en-US" b="0" i="0" baseline="-25000" dirty="0" err="1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f,L</a:t>
                </a:r>
                <a:r>
                  <a:rPr lang="en-US" b="0" i="0" baseline="-25000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b="0" i="0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– late fungus infected</a:t>
                </a:r>
              </a:p>
              <a:p>
                <a:r>
                  <a:rPr lang="en-US" dirty="0" err="1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I</a:t>
                </a:r>
                <a:r>
                  <a:rPr lang="en-US" baseline="-25000" dirty="0" err="1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v,E</a:t>
                </a:r>
                <a:r>
                  <a:rPr lang="en-US" baseline="-25000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– early virus infected</a:t>
                </a:r>
              </a:p>
              <a:p>
                <a:r>
                  <a:rPr lang="en-US" b="0" i="0" dirty="0" err="1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I</a:t>
                </a:r>
                <a:r>
                  <a:rPr lang="en-US" b="0" i="0" baseline="-25000" dirty="0" err="1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v,L</a:t>
                </a:r>
                <a:r>
                  <a:rPr lang="en-US" b="0" i="0" baseline="-25000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– late virus infected</a:t>
                </a:r>
              </a:p>
              <a:p>
                <a:r>
                  <a:rPr lang="en-US" dirty="0" err="1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I</a:t>
                </a:r>
                <a:r>
                  <a:rPr lang="en-US" baseline="-25000" dirty="0" err="1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fv</a:t>
                </a:r>
                <a:r>
                  <a:rPr lang="en-US" baseline="-25000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– coinfected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F – fungal spores in the environment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V – viral particles in the environment</a:t>
                </a:r>
              </a:p>
              <a:p>
                <a:endParaRPr lang="en-US" sz="1600" dirty="0">
                  <a:solidFill>
                    <a:schemeClr val="bg1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endParaRPr lang="en-US" sz="1600" dirty="0">
                  <a:solidFill>
                    <a:schemeClr val="bg1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r>
                  <a:rPr lang="en-US" sz="1600" b="0" i="0" u="sng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Parameters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sty m:val="p"/>
                      </m:rPr>
                      <a:rPr lang="en-US" sz="1600" b="0" i="0" baseline="-25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1600" b="0" i="0" baseline="-25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 fungus transmission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sty m:val="p"/>
                      </m:rPr>
                      <a:rPr lang="en-US" sz="1600" b="0" i="0" baseline="-25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600" baseline="-250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virus transmission</a:t>
                </a:r>
                <a:endParaRPr lang="en-US" sz="1600" baseline="-25000" dirty="0">
                  <a:solidFill>
                    <a:schemeClr val="bg1"/>
                  </a:solidFill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600" baseline="-25000" dirty="0">
                    <a:solidFill>
                      <a:schemeClr val="bg1"/>
                    </a:solidFill>
                    <a:latin typeface="+mj-lt"/>
                  </a:rPr>
                  <a:t>f</a:t>
                </a:r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600" baseline="-250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progression to late fungus infection</a:t>
                </a:r>
                <a:endParaRPr lang="en-US" sz="1600" baseline="-25000" dirty="0">
                  <a:solidFill>
                    <a:schemeClr val="bg1"/>
                  </a:solidFill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600" baseline="-25000" dirty="0">
                    <a:solidFill>
                      <a:schemeClr val="bg1"/>
                    </a:solidFill>
                    <a:latin typeface="+mj-lt"/>
                  </a:rPr>
                  <a:t>v</a:t>
                </a:r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600" baseline="-250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progression to late virus infection</a:t>
                </a:r>
                <a:endParaRPr lang="en-US" sz="1600" baseline="-25000" dirty="0">
                  <a:solidFill>
                    <a:schemeClr val="bg1"/>
                  </a:solidFill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600" b="0" i="1" baseline="-25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600" baseline="-250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conversion of dead insect to virus particles</a:t>
                </a:r>
                <a:endParaRPr lang="en-US" sz="1600" baseline="-25000" dirty="0">
                  <a:solidFill>
                    <a:schemeClr val="bg1"/>
                  </a:solidFill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600" b="0" i="1" baseline="-25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600" baseline="-250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conversion of dead insect to fungal spores</a:t>
                </a:r>
                <a:endParaRPr lang="en-US" sz="1600" baseline="-25000" dirty="0">
                  <a:solidFill>
                    <a:schemeClr val="bg1"/>
                  </a:solidFill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  <m:r>
                      <a:rPr lang="en-US" sz="1600" b="0" i="1" baseline="-25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600" baseline="-25000" dirty="0">
                    <a:latin typeface="+mj-lt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fungal spore decay</a:t>
                </a:r>
                <a:endParaRPr lang="en-US" sz="1600" baseline="-25000" dirty="0">
                  <a:solidFill>
                    <a:schemeClr val="bg1"/>
                  </a:solidFill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  <m:r>
                      <a:rPr lang="en-US" sz="1600" b="0" i="1" baseline="-25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600" baseline="-25000" dirty="0">
                    <a:latin typeface="+mj-lt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viral particle decay</a:t>
                </a:r>
              </a:p>
              <a:p>
                <a:endParaRPr lang="en-US" sz="1600" baseline="-25000" dirty="0">
                  <a:solidFill>
                    <a:schemeClr val="bg1"/>
                  </a:solidFill>
                  <a:latin typeface="+mj-lt"/>
                </a:endParaRPr>
              </a:p>
              <a:p>
                <a:endParaRPr lang="en-US" sz="105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164A469-A258-807C-40BF-B48C38621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81" y="1296691"/>
                <a:ext cx="4227308" cy="5588709"/>
              </a:xfrm>
              <a:prstGeom prst="rect">
                <a:avLst/>
              </a:prstGeom>
              <a:blipFill>
                <a:blip r:embed="rId15"/>
                <a:stretch>
                  <a:fillRect l="-1201" t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C39E879-9746-7D94-4247-6987EDE2D213}"/>
                  </a:ext>
                </a:extLst>
              </p14:cNvPr>
              <p14:cNvContentPartPr/>
              <p14:nvPr/>
            </p14:nvContentPartPr>
            <p14:xfrm>
              <a:off x="9591909" y="2246955"/>
              <a:ext cx="30600" cy="381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C39E879-9746-7D94-4247-6987EDE2D21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74269" y="2228955"/>
                <a:ext cx="662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B227A1A-CA69-20E6-205C-63008100B18C}"/>
                  </a:ext>
                </a:extLst>
              </p14:cNvPr>
              <p14:cNvContentPartPr/>
              <p14:nvPr/>
            </p14:nvContentPartPr>
            <p14:xfrm>
              <a:off x="9439989" y="2169915"/>
              <a:ext cx="70560" cy="194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B227A1A-CA69-20E6-205C-63008100B18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22349" y="2151915"/>
                <a:ext cx="10620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B1E9598-D00A-6BAC-646B-43180B8D743D}"/>
                  </a:ext>
                </a:extLst>
              </p14:cNvPr>
              <p14:cNvContentPartPr/>
              <p14:nvPr/>
            </p14:nvContentPartPr>
            <p14:xfrm>
              <a:off x="9196269" y="2068755"/>
              <a:ext cx="116280" cy="583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B1E9598-D00A-6BAC-646B-43180B8D743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78269" y="2051115"/>
                <a:ext cx="151920" cy="9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DBDB4B0-A9AF-1916-8A74-DBD892CFD65A}"/>
              </a:ext>
            </a:extLst>
          </p:cNvPr>
          <p:cNvGrpSpPr/>
          <p:nvPr/>
        </p:nvGrpSpPr>
        <p:grpSpPr>
          <a:xfrm>
            <a:off x="7285029" y="1881195"/>
            <a:ext cx="1795320" cy="143640"/>
            <a:chOff x="7285029" y="1881195"/>
            <a:chExt cx="17953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B4719BC-A606-9A4F-E25C-0C0B66E72B36}"/>
                    </a:ext>
                  </a:extLst>
                </p14:cNvPr>
                <p14:cNvContentPartPr/>
                <p14:nvPr/>
              </p14:nvContentPartPr>
              <p14:xfrm>
                <a:off x="8949669" y="1987395"/>
                <a:ext cx="130680" cy="37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B4719BC-A606-9A4F-E25C-0C0B66E72B3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31669" y="1969395"/>
                  <a:ext cx="166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864BA5D-D369-0A2F-5D6C-53B966C2B7AC}"/>
                    </a:ext>
                  </a:extLst>
                </p14:cNvPr>
                <p14:cNvContentPartPr/>
                <p14:nvPr/>
              </p14:nvContentPartPr>
              <p14:xfrm>
                <a:off x="8678229" y="1931955"/>
                <a:ext cx="147240" cy="36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864BA5D-D369-0A2F-5D6C-53B966C2B7A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660229" y="1914315"/>
                  <a:ext cx="1828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A5DDA37-E2C1-8C45-8DB6-F12BBEF8CF7F}"/>
                    </a:ext>
                  </a:extLst>
                </p14:cNvPr>
                <p14:cNvContentPartPr/>
                <p14:nvPr/>
              </p14:nvContentPartPr>
              <p14:xfrm>
                <a:off x="8481669" y="1915395"/>
                <a:ext cx="123840" cy="2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A5DDA37-E2C1-8C45-8DB6-F12BBEF8CF7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464029" y="1897755"/>
                  <a:ext cx="159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8B2855A-270B-42C3-A0DD-920806640265}"/>
                    </a:ext>
                  </a:extLst>
                </p14:cNvPr>
                <p14:cNvContentPartPr/>
                <p14:nvPr/>
              </p14:nvContentPartPr>
              <p14:xfrm>
                <a:off x="8226069" y="1890555"/>
                <a:ext cx="145080" cy="15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8B2855A-270B-42C3-A0DD-92080664026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08069" y="1872915"/>
                  <a:ext cx="180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9625C0A-1904-35F8-A6FC-F1D506910757}"/>
                    </a:ext>
                  </a:extLst>
                </p14:cNvPr>
                <p14:cNvContentPartPr/>
                <p14:nvPr/>
              </p14:nvContentPartPr>
              <p14:xfrm>
                <a:off x="7966509" y="1881195"/>
                <a:ext cx="151200" cy="5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9625C0A-1904-35F8-A6FC-F1D50691075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48509" y="1863555"/>
                  <a:ext cx="186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5CFC2BF-0BDF-0EC4-795E-A496DB40D843}"/>
                    </a:ext>
                  </a:extLst>
                </p14:cNvPr>
                <p14:cNvContentPartPr/>
                <p14:nvPr/>
              </p14:nvContentPartPr>
              <p14:xfrm>
                <a:off x="7758429" y="1888035"/>
                <a:ext cx="108000" cy="2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5CFC2BF-0BDF-0EC4-795E-A496DB40D84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40789" y="1870035"/>
                  <a:ext cx="143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3DFCA13-4A97-52B5-1F03-9893AAEC6DF2}"/>
                    </a:ext>
                  </a:extLst>
                </p14:cNvPr>
                <p14:cNvContentPartPr/>
                <p14:nvPr/>
              </p14:nvContentPartPr>
              <p14:xfrm>
                <a:off x="7555389" y="1888035"/>
                <a:ext cx="81000" cy="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3DFCA13-4A97-52B5-1F03-9893AAEC6DF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37749" y="1870035"/>
                  <a:ext cx="116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52BAD82-960A-7E88-7CB2-037ADA314285}"/>
                    </a:ext>
                  </a:extLst>
                </p14:cNvPr>
                <p14:cNvContentPartPr/>
                <p14:nvPr/>
              </p14:nvContentPartPr>
              <p14:xfrm>
                <a:off x="7285029" y="1888035"/>
                <a:ext cx="155160" cy="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52BAD82-960A-7E88-7CB2-037ADA31428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67029" y="1870035"/>
                  <a:ext cx="1908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01A835B-B74F-00F9-F154-4E87238AC028}"/>
              </a:ext>
            </a:extLst>
          </p:cNvPr>
          <p:cNvGrpSpPr/>
          <p:nvPr/>
        </p:nvGrpSpPr>
        <p:grpSpPr>
          <a:xfrm>
            <a:off x="5717229" y="1891275"/>
            <a:ext cx="1384200" cy="153000"/>
            <a:chOff x="5717229" y="1891275"/>
            <a:chExt cx="1384200" cy="1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6EA3AE3-EA68-1A1C-8E79-42A80849902E}"/>
                    </a:ext>
                  </a:extLst>
                </p14:cNvPr>
                <p14:cNvContentPartPr/>
                <p14:nvPr/>
              </p14:nvContentPartPr>
              <p14:xfrm>
                <a:off x="7008189" y="1891275"/>
                <a:ext cx="93240" cy="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6EA3AE3-EA68-1A1C-8E79-42A80849902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90549" y="1873275"/>
                  <a:ext cx="128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276ECEA-BE49-61D0-8BD4-4A51F428EF8D}"/>
                    </a:ext>
                  </a:extLst>
                </p14:cNvPr>
                <p14:cNvContentPartPr/>
                <p14:nvPr/>
              </p14:nvContentPartPr>
              <p14:xfrm>
                <a:off x="6734589" y="1894515"/>
                <a:ext cx="124920" cy="5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276ECEA-BE49-61D0-8BD4-4A51F428EF8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16589" y="1876875"/>
                  <a:ext cx="1605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5A4E0A0-A744-3FBC-0077-4EBFD74879F1}"/>
                    </a:ext>
                  </a:extLst>
                </p14:cNvPr>
                <p14:cNvContentPartPr/>
                <p14:nvPr/>
              </p14:nvContentPartPr>
              <p14:xfrm>
                <a:off x="6484389" y="1909635"/>
                <a:ext cx="122400" cy="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5A4E0A0-A744-3FBC-0077-4EBFD74879F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66749" y="1891995"/>
                  <a:ext cx="158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554E04D-0EAD-B4C2-46D2-80DA3CFB80A5}"/>
                    </a:ext>
                  </a:extLst>
                </p14:cNvPr>
                <p14:cNvContentPartPr/>
                <p14:nvPr/>
              </p14:nvContentPartPr>
              <p14:xfrm>
                <a:off x="6328869" y="1917195"/>
                <a:ext cx="360" cy="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554E04D-0EAD-B4C2-46D2-80DA3CFB80A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11229" y="189955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B3803EA-6D9A-9C0A-8A5F-7B82EC10192A}"/>
                    </a:ext>
                  </a:extLst>
                </p14:cNvPr>
                <p14:cNvContentPartPr/>
                <p14:nvPr/>
              </p14:nvContentPartPr>
              <p14:xfrm>
                <a:off x="6199989" y="1917195"/>
                <a:ext cx="129600" cy="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B3803EA-6D9A-9C0A-8A5F-7B82EC10192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81989" y="1899555"/>
                  <a:ext cx="165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861C484-5DFB-95EA-5E08-CC56AB576CC6}"/>
                    </a:ext>
                  </a:extLst>
                </p14:cNvPr>
                <p14:cNvContentPartPr/>
                <p14:nvPr/>
              </p14:nvContentPartPr>
              <p14:xfrm>
                <a:off x="5878869" y="1921515"/>
                <a:ext cx="209880" cy="30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861C484-5DFB-95EA-5E08-CC56AB576C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60869" y="1903875"/>
                  <a:ext cx="2455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929847F-FD4B-6429-D2D7-BB0E6E1685AA}"/>
                    </a:ext>
                  </a:extLst>
                </p14:cNvPr>
                <p14:cNvContentPartPr/>
                <p14:nvPr/>
              </p14:nvContentPartPr>
              <p14:xfrm>
                <a:off x="5717229" y="1970475"/>
                <a:ext cx="89280" cy="73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929847F-FD4B-6429-D2D7-BB0E6E1685A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99589" y="1952475"/>
                  <a:ext cx="124920" cy="10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D268B904-E125-4883-6AAC-5A9C4F6715D5}"/>
                  </a:ext>
                </a:extLst>
              </p14:cNvPr>
              <p14:cNvContentPartPr/>
              <p14:nvPr/>
            </p14:nvContentPartPr>
            <p14:xfrm>
              <a:off x="5561349" y="2093235"/>
              <a:ext cx="73080" cy="766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D268B904-E125-4883-6AAC-5A9C4F6715D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43709" y="2075235"/>
                <a:ext cx="1087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443BFA0-9BC3-CAB7-6A54-0C6CE5A0F492}"/>
                  </a:ext>
                </a:extLst>
              </p14:cNvPr>
              <p14:cNvContentPartPr/>
              <p14:nvPr/>
            </p14:nvContentPartPr>
            <p14:xfrm>
              <a:off x="5399349" y="2239035"/>
              <a:ext cx="113400" cy="838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443BFA0-9BC3-CAB7-6A54-0C6CE5A0F49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381709" y="2221395"/>
                <a:ext cx="149040" cy="11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84FC67E-8BBD-4EDA-71CF-BACCFB462DF4}"/>
              </a:ext>
            </a:extLst>
          </p:cNvPr>
          <p:cNvGrpSpPr/>
          <p:nvPr/>
        </p:nvGrpSpPr>
        <p:grpSpPr>
          <a:xfrm>
            <a:off x="5260749" y="2767515"/>
            <a:ext cx="144720" cy="165240"/>
            <a:chOff x="5260749" y="2767515"/>
            <a:chExt cx="14472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F10D8EF-FAF7-06EE-19DC-86012D3871E6}"/>
                    </a:ext>
                  </a:extLst>
                </p14:cNvPr>
                <p14:cNvContentPartPr/>
                <p14:nvPr/>
              </p14:nvContentPartPr>
              <p14:xfrm>
                <a:off x="5332029" y="2767515"/>
                <a:ext cx="16200" cy="154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F10D8EF-FAF7-06EE-19DC-86012D3871E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14029" y="2749875"/>
                  <a:ext cx="51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7EECFA4-CE57-F6A4-76ED-C1B3B05EEBBF}"/>
                    </a:ext>
                  </a:extLst>
                </p14:cNvPr>
                <p14:cNvContentPartPr/>
                <p14:nvPr/>
              </p14:nvContentPartPr>
              <p14:xfrm>
                <a:off x="5347869" y="2851395"/>
                <a:ext cx="51840" cy="70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7EECFA4-CE57-F6A4-76ED-C1B3B05EEBB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30229" y="2833755"/>
                  <a:ext cx="87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B4FDE84-95C3-FC89-9F0B-42AF7A3B0371}"/>
                    </a:ext>
                  </a:extLst>
                </p14:cNvPr>
                <p14:cNvContentPartPr/>
                <p14:nvPr/>
              </p14:nvContentPartPr>
              <p14:xfrm>
                <a:off x="5260749" y="2888475"/>
                <a:ext cx="106200" cy="40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B4FDE84-95C3-FC89-9F0B-42AF7A3B037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42749" y="2870475"/>
                  <a:ext cx="1418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C380A16-DF21-0D1E-D9D5-965E363E03A5}"/>
                    </a:ext>
                  </a:extLst>
                </p14:cNvPr>
                <p14:cNvContentPartPr/>
                <p14:nvPr/>
              </p14:nvContentPartPr>
              <p14:xfrm>
                <a:off x="5380989" y="2850675"/>
                <a:ext cx="24480" cy="82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C380A16-DF21-0D1E-D9D5-965E363E03A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63349" y="2832675"/>
                  <a:ext cx="60120" cy="11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C38373F8-833F-708A-89E5-562B78C5E088}"/>
                  </a:ext>
                </a:extLst>
              </p14:cNvPr>
              <p14:cNvContentPartPr/>
              <p14:nvPr/>
            </p14:nvContentPartPr>
            <p14:xfrm>
              <a:off x="9792789" y="5557155"/>
              <a:ext cx="27720" cy="604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C38373F8-833F-708A-89E5-562B78C5E08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775149" y="5539515"/>
                <a:ext cx="633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FFD1E5A2-2340-3649-9C6A-09E34E1DEE3B}"/>
                  </a:ext>
                </a:extLst>
              </p14:cNvPr>
              <p14:cNvContentPartPr/>
              <p14:nvPr/>
            </p14:nvContentPartPr>
            <p14:xfrm>
              <a:off x="9682269" y="5667675"/>
              <a:ext cx="82800" cy="644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FFD1E5A2-2340-3649-9C6A-09E34E1DEE3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664629" y="5650035"/>
                <a:ext cx="11844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3291DFAD-2FA6-4711-F9E3-C6C2A9505976}"/>
                  </a:ext>
                </a:extLst>
              </p14:cNvPr>
              <p14:cNvContentPartPr/>
              <p14:nvPr/>
            </p14:nvContentPartPr>
            <p14:xfrm>
              <a:off x="9594429" y="5787195"/>
              <a:ext cx="44280" cy="180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3291DFAD-2FA6-4711-F9E3-C6C2A950597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576789" y="5769195"/>
                <a:ext cx="7992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739AB8B-673A-E2C6-7452-8B0E273073A8}"/>
              </a:ext>
            </a:extLst>
          </p:cNvPr>
          <p:cNvGrpSpPr/>
          <p:nvPr/>
        </p:nvGrpSpPr>
        <p:grpSpPr>
          <a:xfrm>
            <a:off x="6853029" y="5869275"/>
            <a:ext cx="2686680" cy="302760"/>
            <a:chOff x="6853029" y="5869275"/>
            <a:chExt cx="268668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664688F-7D6E-B59D-598D-3616C57312E2}"/>
                    </a:ext>
                  </a:extLst>
                </p14:cNvPr>
                <p14:cNvContentPartPr/>
                <p14:nvPr/>
              </p14:nvContentPartPr>
              <p14:xfrm>
                <a:off x="9465909" y="5869275"/>
                <a:ext cx="73800" cy="37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664688F-7D6E-B59D-598D-3616C57312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48269" y="5851635"/>
                  <a:ext cx="109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E86771B-FF93-671F-DAB3-FB5D9A2FD87A}"/>
                    </a:ext>
                  </a:extLst>
                </p14:cNvPr>
                <p14:cNvContentPartPr/>
                <p14:nvPr/>
              </p14:nvContentPartPr>
              <p14:xfrm>
                <a:off x="9357909" y="5949195"/>
                <a:ext cx="54720" cy="2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E86771B-FF93-671F-DAB3-FB5D9A2FD87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339909" y="5931555"/>
                  <a:ext cx="90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612D1AC-BE9B-31D0-D14A-2B8D24AA93E6}"/>
                    </a:ext>
                  </a:extLst>
                </p14:cNvPr>
                <p14:cNvContentPartPr/>
                <p14:nvPr/>
              </p14:nvContentPartPr>
              <p14:xfrm>
                <a:off x="9171069" y="5989155"/>
                <a:ext cx="118080" cy="19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612D1AC-BE9B-31D0-D14A-2B8D24AA93E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53429" y="5971155"/>
                  <a:ext cx="153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814D309-B04E-8A0F-AE28-45055CBD14FF}"/>
                    </a:ext>
                  </a:extLst>
                </p14:cNvPr>
                <p14:cNvContentPartPr/>
                <p14:nvPr/>
              </p14:nvContentPartPr>
              <p14:xfrm>
                <a:off x="8973789" y="6052155"/>
                <a:ext cx="100080" cy="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814D309-B04E-8A0F-AE28-45055CBD14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956149" y="6034515"/>
                  <a:ext cx="135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722BDAD-C74C-9258-FEEA-A4806A2B83E5}"/>
                    </a:ext>
                  </a:extLst>
                </p14:cNvPr>
                <p14:cNvContentPartPr/>
                <p14:nvPr/>
              </p14:nvContentPartPr>
              <p14:xfrm>
                <a:off x="8733309" y="6076995"/>
                <a:ext cx="140760" cy="1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722BDAD-C74C-9258-FEEA-A4806A2B83E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15309" y="6058995"/>
                  <a:ext cx="176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A66014D-6295-4073-785A-635A9B058FB8}"/>
                    </a:ext>
                  </a:extLst>
                </p14:cNvPr>
                <p14:cNvContentPartPr/>
                <p14:nvPr/>
              </p14:nvContentPartPr>
              <p14:xfrm>
                <a:off x="8454309" y="6098595"/>
                <a:ext cx="165960" cy="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A66014D-6295-4073-785A-635A9B058FB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36309" y="6080595"/>
                  <a:ext cx="201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6EED77C-9C9B-C983-2E6E-3CEBA90EE080}"/>
                    </a:ext>
                  </a:extLst>
                </p14:cNvPr>
                <p14:cNvContentPartPr/>
                <p14:nvPr/>
              </p14:nvContentPartPr>
              <p14:xfrm>
                <a:off x="8286189" y="6115875"/>
                <a:ext cx="61200" cy="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6EED77C-9C9B-C983-2E6E-3CEBA90EE08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68189" y="6098235"/>
                  <a:ext cx="96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5962E57-B2B9-1C29-79EB-E7E5A64CAFC3}"/>
                    </a:ext>
                  </a:extLst>
                </p14:cNvPr>
                <p14:cNvContentPartPr/>
                <p14:nvPr/>
              </p14:nvContentPartPr>
              <p14:xfrm>
                <a:off x="8042109" y="6118755"/>
                <a:ext cx="122040" cy="12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5962E57-B2B9-1C29-79EB-E7E5A64CAFC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24469" y="6101115"/>
                  <a:ext cx="157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BA643F3-40C7-D6E9-5DED-CA32F2031C6D}"/>
                    </a:ext>
                  </a:extLst>
                </p14:cNvPr>
                <p14:cNvContentPartPr/>
                <p14:nvPr/>
              </p14:nvContentPartPr>
              <p14:xfrm>
                <a:off x="7718109" y="6137115"/>
                <a:ext cx="178560" cy="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BA643F3-40C7-D6E9-5DED-CA32F2031C6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700109" y="6119115"/>
                  <a:ext cx="214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DCB3E27-232E-A385-3931-DE0EC956ACF1}"/>
                    </a:ext>
                  </a:extLst>
                </p14:cNvPr>
                <p14:cNvContentPartPr/>
                <p14:nvPr/>
              </p14:nvContentPartPr>
              <p14:xfrm>
                <a:off x="7526229" y="6152595"/>
                <a:ext cx="104400" cy="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DCB3E27-232E-A385-3931-DE0EC956ACF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08229" y="6134595"/>
                  <a:ext cx="140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FDE5F3A-2170-BB09-C434-A85074E6DEB2}"/>
                    </a:ext>
                  </a:extLst>
                </p14:cNvPr>
                <p14:cNvContentPartPr/>
                <p14:nvPr/>
              </p14:nvContentPartPr>
              <p14:xfrm>
                <a:off x="7305189" y="6155115"/>
                <a:ext cx="125280" cy="16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FDE5F3A-2170-BB09-C434-A85074E6DEB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87189" y="6137475"/>
                  <a:ext cx="160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68378A7-AEB8-57B3-2759-C96FE4CE8C77}"/>
                    </a:ext>
                  </a:extLst>
                </p14:cNvPr>
                <p14:cNvContentPartPr/>
                <p14:nvPr/>
              </p14:nvContentPartPr>
              <p14:xfrm>
                <a:off x="7063269" y="6157995"/>
                <a:ext cx="152640" cy="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68378A7-AEB8-57B3-2759-C96FE4CE8C7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45269" y="6140355"/>
                  <a:ext cx="188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256DA03-FBA8-9E38-E414-F56C925AFBCE}"/>
                    </a:ext>
                  </a:extLst>
                </p14:cNvPr>
                <p14:cNvContentPartPr/>
                <p14:nvPr/>
              </p14:nvContentPartPr>
              <p14:xfrm>
                <a:off x="6853029" y="6160875"/>
                <a:ext cx="108720" cy="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256DA03-FBA8-9E38-E414-F56C925AFBC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35029" y="6143235"/>
                  <a:ext cx="14436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48CFB60-1257-F2AE-03DF-426C21D083BC}"/>
              </a:ext>
            </a:extLst>
          </p:cNvPr>
          <p:cNvGrpSpPr/>
          <p:nvPr/>
        </p:nvGrpSpPr>
        <p:grpSpPr>
          <a:xfrm>
            <a:off x="5869149" y="6053595"/>
            <a:ext cx="884880" cy="120240"/>
            <a:chOff x="5869149" y="6053595"/>
            <a:chExt cx="884880" cy="12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BAF7541-BB58-3C1B-5E9E-0188929C0599}"/>
                    </a:ext>
                  </a:extLst>
                </p14:cNvPr>
                <p14:cNvContentPartPr/>
                <p14:nvPr/>
              </p14:nvContentPartPr>
              <p14:xfrm>
                <a:off x="6682029" y="6172395"/>
                <a:ext cx="72000" cy="1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BAF7541-BB58-3C1B-5E9E-0188929C059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64389" y="6154395"/>
                  <a:ext cx="107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938E601-F764-FAF7-71A6-00D7ED2DFED7}"/>
                    </a:ext>
                  </a:extLst>
                </p14:cNvPr>
                <p14:cNvContentPartPr/>
                <p14:nvPr/>
              </p14:nvContentPartPr>
              <p14:xfrm>
                <a:off x="6558189" y="6147555"/>
                <a:ext cx="49680" cy="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938E601-F764-FAF7-71A6-00D7ED2DFED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40549" y="6129915"/>
                  <a:ext cx="85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DA0DFD8-4AEC-6A48-7638-311BE5CE253B}"/>
                    </a:ext>
                  </a:extLst>
                </p14:cNvPr>
                <p14:cNvContentPartPr/>
                <p14:nvPr/>
              </p14:nvContentPartPr>
              <p14:xfrm>
                <a:off x="6332469" y="6129195"/>
                <a:ext cx="125280" cy="9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DA0DFD8-4AEC-6A48-7638-311BE5CE253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14829" y="6111195"/>
                  <a:ext cx="1609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A068E22-EC68-C8A7-B462-DED2534A9228}"/>
                    </a:ext>
                  </a:extLst>
                </p14:cNvPr>
                <p14:cNvContentPartPr/>
                <p14:nvPr/>
              </p14:nvContentPartPr>
              <p14:xfrm>
                <a:off x="6067149" y="6084555"/>
                <a:ext cx="193320" cy="31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A068E22-EC68-C8A7-B462-DED2534A922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49509" y="6066555"/>
                  <a:ext cx="2289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B6B6F12-AA91-0CE9-CDD4-CD2D3FA7A054}"/>
                    </a:ext>
                  </a:extLst>
                </p14:cNvPr>
                <p14:cNvContentPartPr/>
                <p14:nvPr/>
              </p14:nvContentPartPr>
              <p14:xfrm>
                <a:off x="5869149" y="6053595"/>
                <a:ext cx="133920" cy="23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B6B6F12-AA91-0CE9-CDD4-CD2D3FA7A05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851149" y="6035595"/>
                  <a:ext cx="1695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07175FB-83B4-325B-11A1-E29837AA4D41}"/>
              </a:ext>
            </a:extLst>
          </p:cNvPr>
          <p:cNvGrpSpPr/>
          <p:nvPr/>
        </p:nvGrpSpPr>
        <p:grpSpPr>
          <a:xfrm>
            <a:off x="5362989" y="5626275"/>
            <a:ext cx="446760" cy="403560"/>
            <a:chOff x="5362989" y="5626275"/>
            <a:chExt cx="44676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A2C1690-96D9-993D-8F9C-5F8492C2AA79}"/>
                    </a:ext>
                  </a:extLst>
                </p14:cNvPr>
                <p14:cNvContentPartPr/>
                <p14:nvPr/>
              </p14:nvContentPartPr>
              <p14:xfrm>
                <a:off x="5702109" y="5993115"/>
                <a:ext cx="107640" cy="367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A2C1690-96D9-993D-8F9C-5F8492C2AA7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84469" y="5975115"/>
                  <a:ext cx="1432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83AC5C5-F9BB-95D3-1BDB-2E601A21851B}"/>
                    </a:ext>
                  </a:extLst>
                </p14:cNvPr>
                <p14:cNvContentPartPr/>
                <p14:nvPr/>
              </p14:nvContentPartPr>
              <p14:xfrm>
                <a:off x="5548749" y="5917155"/>
                <a:ext cx="99000" cy="48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83AC5C5-F9BB-95D3-1BDB-2E601A21851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531109" y="5899155"/>
                  <a:ext cx="1346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ABC05C2-5AAB-A06A-B635-B81DD64BD0AA}"/>
                    </a:ext>
                  </a:extLst>
                </p14:cNvPr>
                <p14:cNvContentPartPr/>
                <p14:nvPr/>
              </p14:nvContentPartPr>
              <p14:xfrm>
                <a:off x="5423109" y="5784315"/>
                <a:ext cx="75960" cy="943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ABC05C2-5AAB-A06A-B635-B81DD64BD0A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05469" y="5766675"/>
                  <a:ext cx="111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AFAA0C5-63A2-61D9-B2CA-172CE1ECE030}"/>
                    </a:ext>
                  </a:extLst>
                </p14:cNvPr>
                <p14:cNvContentPartPr/>
                <p14:nvPr/>
              </p14:nvContentPartPr>
              <p14:xfrm>
                <a:off x="5362989" y="5626275"/>
                <a:ext cx="34200" cy="107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AFAA0C5-63A2-61D9-B2CA-172CE1ECE03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45349" y="5608635"/>
                  <a:ext cx="6984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BF1861E-C770-BC64-7B7A-F1CCFD1988D8}"/>
              </a:ext>
            </a:extLst>
          </p:cNvPr>
          <p:cNvGrpSpPr/>
          <p:nvPr/>
        </p:nvGrpSpPr>
        <p:grpSpPr>
          <a:xfrm>
            <a:off x="5177949" y="5036595"/>
            <a:ext cx="235080" cy="517680"/>
            <a:chOff x="5177949" y="5036595"/>
            <a:chExt cx="235080" cy="51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5589F77-F4AD-F4BD-C3AC-B462AB9CB9AE}"/>
                    </a:ext>
                  </a:extLst>
                </p14:cNvPr>
                <p14:cNvContentPartPr/>
                <p14:nvPr/>
              </p14:nvContentPartPr>
              <p14:xfrm>
                <a:off x="5314389" y="5456355"/>
                <a:ext cx="24120" cy="979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5589F77-F4AD-F4BD-C3AC-B462AB9CB9A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96749" y="5438715"/>
                  <a:ext cx="59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FDC7030-BD95-FBBD-15E9-FB6898AFF765}"/>
                    </a:ext>
                  </a:extLst>
                </p14:cNvPr>
                <p14:cNvContentPartPr/>
                <p14:nvPr/>
              </p14:nvContentPartPr>
              <p14:xfrm>
                <a:off x="5273349" y="5201835"/>
                <a:ext cx="20160" cy="140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FDC7030-BD95-FBBD-15E9-FB6898AFF76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55349" y="5184195"/>
                  <a:ext cx="55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255B239-1ED7-040A-A65B-8192934C5457}"/>
                    </a:ext>
                  </a:extLst>
                </p14:cNvPr>
                <p14:cNvContentPartPr/>
                <p14:nvPr/>
              </p14:nvContentPartPr>
              <p14:xfrm>
                <a:off x="5275869" y="5062515"/>
                <a:ext cx="3240" cy="892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255B239-1ED7-040A-A65B-8192934C545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58229" y="5044875"/>
                  <a:ext cx="38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2FD3E06-977B-6F87-88C2-8B8BD7C73F09}"/>
                    </a:ext>
                  </a:extLst>
                </p14:cNvPr>
                <p14:cNvContentPartPr/>
                <p14:nvPr/>
              </p14:nvContentPartPr>
              <p14:xfrm>
                <a:off x="5177949" y="5036595"/>
                <a:ext cx="86760" cy="954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2FD3E06-977B-6F87-88C2-8B8BD7C73F0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59949" y="5018595"/>
                  <a:ext cx="122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401C47F-CFDD-EBBF-81D5-68DFAAA6F2AD}"/>
                    </a:ext>
                  </a:extLst>
                </p14:cNvPr>
                <p14:cNvContentPartPr/>
                <p14:nvPr/>
              </p14:nvContentPartPr>
              <p14:xfrm>
                <a:off x="5293149" y="5063595"/>
                <a:ext cx="91800" cy="58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401C47F-CFDD-EBBF-81D5-68DFAAA6F2A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75509" y="5045595"/>
                  <a:ext cx="1274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00BD12E-2C05-FE65-F104-8B1E933B4365}"/>
                    </a:ext>
                  </a:extLst>
                </p14:cNvPr>
                <p14:cNvContentPartPr/>
                <p14:nvPr/>
              </p14:nvContentPartPr>
              <p14:xfrm>
                <a:off x="5373429" y="5391555"/>
                <a:ext cx="39600" cy="110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00BD12E-2C05-FE65-F104-8B1E933B436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55789" y="5373915"/>
                  <a:ext cx="75240" cy="14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E114A3C4-05FD-2CAD-C4C4-09BEC2D21CDD}"/>
                  </a:ext>
                </a:extLst>
              </p14:cNvPr>
              <p14:cNvContentPartPr/>
              <p14:nvPr/>
            </p14:nvContentPartPr>
            <p14:xfrm>
              <a:off x="5462709" y="5190315"/>
              <a:ext cx="40320" cy="1461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E114A3C4-05FD-2CAD-C4C4-09BEC2D21CD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444709" y="5172675"/>
                <a:ext cx="759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CB4BDA21-9683-0A24-37EA-8F6F6BD8E150}"/>
                  </a:ext>
                </a:extLst>
              </p14:cNvPr>
              <p14:cNvContentPartPr/>
              <p14:nvPr/>
            </p14:nvContentPartPr>
            <p14:xfrm>
              <a:off x="5503029" y="5059275"/>
              <a:ext cx="360" cy="637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CB4BDA21-9683-0A24-37EA-8F6F6BD8E15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485029" y="5041635"/>
                <a:ext cx="360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A345A84C-24C5-32E5-CCCB-A84CAED4DE16}"/>
                  </a:ext>
                </a:extLst>
              </p14:cNvPr>
              <p14:cNvContentPartPr/>
              <p14:nvPr/>
            </p14:nvContentPartPr>
            <p14:xfrm>
              <a:off x="5503029" y="4902675"/>
              <a:ext cx="360" cy="896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A345A84C-24C5-32E5-CCCB-A84CAED4DE1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485029" y="4885035"/>
                <a:ext cx="36000" cy="12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oup 217">
            <a:extLst>
              <a:ext uri="{FF2B5EF4-FFF2-40B4-BE49-F238E27FC236}">
                <a16:creationId xmlns:a16="http://schemas.microsoft.com/office/drawing/2014/main" id="{EB350218-3CCE-6A1D-66CC-2A18B9B483AD}"/>
              </a:ext>
            </a:extLst>
          </p:cNvPr>
          <p:cNvGrpSpPr/>
          <p:nvPr/>
        </p:nvGrpSpPr>
        <p:grpSpPr>
          <a:xfrm>
            <a:off x="5332029" y="2390235"/>
            <a:ext cx="130320" cy="302400"/>
            <a:chOff x="5332029" y="2390235"/>
            <a:chExt cx="13032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E48573D-3B3B-DB40-AD5A-723E9D6C4804}"/>
                    </a:ext>
                  </a:extLst>
                </p14:cNvPr>
                <p14:cNvContentPartPr/>
                <p14:nvPr/>
              </p14:nvContentPartPr>
              <p14:xfrm>
                <a:off x="5332029" y="2390235"/>
                <a:ext cx="34920" cy="101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E48573D-3B3B-DB40-AD5A-723E9D6C480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14029" y="2372235"/>
                  <a:ext cx="70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A7FAA93-9CC5-87EE-FE64-44A58A3F6459}"/>
                    </a:ext>
                  </a:extLst>
                </p14:cNvPr>
                <p14:cNvContentPartPr/>
                <p14:nvPr/>
              </p14:nvContentPartPr>
              <p14:xfrm>
                <a:off x="5332029" y="2592915"/>
                <a:ext cx="360" cy="99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A7FAA93-9CC5-87EE-FE64-44A58A3F645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14029" y="2574915"/>
                  <a:ext cx="36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7BD1803-D825-E737-35EF-CC18EEE4A1FC}"/>
                    </a:ext>
                  </a:extLst>
                </p14:cNvPr>
                <p14:cNvContentPartPr/>
                <p14:nvPr/>
              </p14:nvContentPartPr>
              <p14:xfrm>
                <a:off x="5402949" y="2443155"/>
                <a:ext cx="59400" cy="1126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7BD1803-D825-E737-35EF-CC18EEE4A1F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85309" y="2425155"/>
                  <a:ext cx="95040" cy="14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287C0CE4-E586-D92F-8B26-D0E5AA88C8F9}"/>
                  </a:ext>
                </a:extLst>
              </p14:cNvPr>
              <p14:cNvContentPartPr/>
              <p14:nvPr/>
            </p14:nvContentPartPr>
            <p14:xfrm>
              <a:off x="5502309" y="2624235"/>
              <a:ext cx="360" cy="856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287C0CE4-E586-D92F-8B26-D0E5AA88C8F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484309" y="2606235"/>
                <a:ext cx="3600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FD9D4D4-14AC-F947-ED6F-82A8B2D4DE45}"/>
              </a:ext>
            </a:extLst>
          </p:cNvPr>
          <p:cNvGrpSpPr/>
          <p:nvPr/>
        </p:nvGrpSpPr>
        <p:grpSpPr>
          <a:xfrm>
            <a:off x="5513469" y="2803155"/>
            <a:ext cx="360" cy="223200"/>
            <a:chOff x="5513469" y="2803155"/>
            <a:chExt cx="36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01A0FC9-1D21-6E9D-7617-185C133ABFD0}"/>
                    </a:ext>
                  </a:extLst>
                </p14:cNvPr>
                <p14:cNvContentPartPr/>
                <p14:nvPr/>
              </p14:nvContentPartPr>
              <p14:xfrm>
                <a:off x="5513469" y="2803155"/>
                <a:ext cx="360" cy="89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01A0FC9-1D21-6E9D-7617-185C133ABFD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495829" y="2785515"/>
                  <a:ext cx="36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10C6FA6-84B9-58E5-5723-44D460D25BCA}"/>
                    </a:ext>
                  </a:extLst>
                </p14:cNvPr>
                <p14:cNvContentPartPr/>
                <p14:nvPr/>
              </p14:nvContentPartPr>
              <p14:xfrm>
                <a:off x="5513469" y="2946075"/>
                <a:ext cx="360" cy="802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10C6FA6-84B9-58E5-5723-44D460D25BC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95829" y="2928435"/>
                  <a:ext cx="3600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686923CD-E229-CCE0-C714-AF774D9984B3}"/>
              </a:ext>
            </a:extLst>
          </p:cNvPr>
          <p:cNvGrpSpPr/>
          <p:nvPr/>
        </p:nvGrpSpPr>
        <p:grpSpPr>
          <a:xfrm>
            <a:off x="5505549" y="3286275"/>
            <a:ext cx="971640" cy="1519920"/>
            <a:chOff x="5505549" y="3286275"/>
            <a:chExt cx="971640" cy="151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59BFC15-99A7-0982-1D90-E8FFEC810B0B}"/>
                    </a:ext>
                  </a:extLst>
                </p14:cNvPr>
                <p14:cNvContentPartPr/>
                <p14:nvPr/>
              </p14:nvContentPartPr>
              <p14:xfrm>
                <a:off x="5505549" y="4628355"/>
                <a:ext cx="73440" cy="177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59BFC15-99A7-0982-1D90-E8FFEC810B0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87909" y="4610355"/>
                  <a:ext cx="109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9A33295-BADF-5C95-FE97-5B8BA1EAA13F}"/>
                    </a:ext>
                  </a:extLst>
                </p14:cNvPr>
                <p14:cNvContentPartPr/>
                <p14:nvPr/>
              </p14:nvContentPartPr>
              <p14:xfrm>
                <a:off x="5636229" y="4485435"/>
                <a:ext cx="67320" cy="98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9A33295-BADF-5C95-FE97-5B8BA1EAA13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18229" y="4467795"/>
                  <a:ext cx="102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C95DB8A-FE51-7A16-A25D-86354295925F}"/>
                    </a:ext>
                  </a:extLst>
                </p14:cNvPr>
                <p14:cNvContentPartPr/>
                <p14:nvPr/>
              </p14:nvContentPartPr>
              <p14:xfrm>
                <a:off x="5760789" y="4341795"/>
                <a:ext cx="49320" cy="90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C95DB8A-FE51-7A16-A25D-86354295925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42789" y="4324155"/>
                  <a:ext cx="84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DA300F1-4FF7-81B3-21B2-C95431A9B226}"/>
                    </a:ext>
                  </a:extLst>
                </p14:cNvPr>
                <p14:cNvContentPartPr/>
                <p14:nvPr/>
              </p14:nvContentPartPr>
              <p14:xfrm>
                <a:off x="5876709" y="4195995"/>
                <a:ext cx="36720" cy="892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DA300F1-4FF7-81B3-21B2-C95431A9B22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59069" y="4178355"/>
                  <a:ext cx="723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14C404B-3C89-D126-2773-1DB7EB86AA12}"/>
                    </a:ext>
                  </a:extLst>
                </p14:cNvPr>
                <p14:cNvContentPartPr/>
                <p14:nvPr/>
              </p14:nvContentPartPr>
              <p14:xfrm>
                <a:off x="5966709" y="4055235"/>
                <a:ext cx="56160" cy="93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14C404B-3C89-D126-2773-1DB7EB86AA1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949069" y="4037235"/>
                  <a:ext cx="91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221A690-4D19-295B-788F-039411AEC22E}"/>
                    </a:ext>
                  </a:extLst>
                </p14:cNvPr>
                <p14:cNvContentPartPr/>
                <p14:nvPr/>
              </p14:nvContentPartPr>
              <p14:xfrm>
                <a:off x="6084069" y="3947235"/>
                <a:ext cx="48600" cy="41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221A690-4D19-295B-788F-039411AEC22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066429" y="3929235"/>
                  <a:ext cx="84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3575613-45A9-54C8-B259-4739AD88CEF6}"/>
                    </a:ext>
                  </a:extLst>
                </p14:cNvPr>
                <p14:cNvContentPartPr/>
                <p14:nvPr/>
              </p14:nvContentPartPr>
              <p14:xfrm>
                <a:off x="6209349" y="3767235"/>
                <a:ext cx="83520" cy="1090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3575613-45A9-54C8-B259-4739AD88CEF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91349" y="3749595"/>
                  <a:ext cx="119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107326E-DA87-B724-614C-5615DF2D8938}"/>
                    </a:ext>
                  </a:extLst>
                </p14:cNvPr>
                <p14:cNvContentPartPr/>
                <p14:nvPr/>
              </p14:nvContentPartPr>
              <p14:xfrm>
                <a:off x="6334269" y="3565995"/>
                <a:ext cx="78480" cy="1371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107326E-DA87-B724-614C-5615DF2D893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16269" y="3547995"/>
                  <a:ext cx="114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1C57851-C24A-ED8E-F71A-0B32CC205AA5}"/>
                    </a:ext>
                  </a:extLst>
                </p14:cNvPr>
                <p14:cNvContentPartPr/>
                <p14:nvPr/>
              </p14:nvContentPartPr>
              <p14:xfrm>
                <a:off x="6273429" y="3571035"/>
                <a:ext cx="139320" cy="86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1C57851-C24A-ED8E-F71A-0B32CC205AA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255429" y="3553395"/>
                  <a:ext cx="174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53BC40D-E1C6-B096-EA4E-D6DFF147AE43}"/>
                    </a:ext>
                  </a:extLst>
                </p14:cNvPr>
                <p14:cNvContentPartPr/>
                <p14:nvPr/>
              </p14:nvContentPartPr>
              <p14:xfrm>
                <a:off x="6438309" y="3576435"/>
                <a:ext cx="38880" cy="75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53BC40D-E1C6-B096-EA4E-D6DFF147AE4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20669" y="3558795"/>
                  <a:ext cx="745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0F354A2-87BF-1D0B-6AE4-9AB63CB7E1F8}"/>
                    </a:ext>
                  </a:extLst>
                </p14:cNvPr>
                <p14:cNvContentPartPr/>
                <p14:nvPr/>
              </p14:nvContentPartPr>
              <p14:xfrm>
                <a:off x="5600949" y="3286275"/>
                <a:ext cx="37440" cy="684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0F354A2-87BF-1D0B-6AE4-9AB63CB7E1F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582949" y="3268275"/>
                  <a:ext cx="730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4C26372-4B7E-C9EA-5D82-A91353DDE9D9}"/>
                    </a:ext>
                  </a:extLst>
                </p14:cNvPr>
                <p14:cNvContentPartPr/>
                <p14:nvPr/>
              </p14:nvContentPartPr>
              <p14:xfrm>
                <a:off x="5681949" y="3412635"/>
                <a:ext cx="52560" cy="1051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4C26372-4B7E-C9EA-5D82-A91353DDE9D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664309" y="3394995"/>
                  <a:ext cx="88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E1629B7-7E4E-2A7B-0E89-8D2F83EA2186}"/>
                    </a:ext>
                  </a:extLst>
                </p14:cNvPr>
                <p14:cNvContentPartPr/>
                <p14:nvPr/>
              </p14:nvContentPartPr>
              <p14:xfrm>
                <a:off x="5807229" y="3580755"/>
                <a:ext cx="61560" cy="1033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E1629B7-7E4E-2A7B-0E89-8D2F83EA218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789229" y="3563115"/>
                  <a:ext cx="972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5B2AEAC-BED0-2D72-7E9D-29F18964D12E}"/>
                    </a:ext>
                  </a:extLst>
                </p14:cNvPr>
                <p14:cNvContentPartPr/>
                <p14:nvPr/>
              </p14:nvContentPartPr>
              <p14:xfrm>
                <a:off x="5917389" y="3739155"/>
                <a:ext cx="48240" cy="74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5B2AEAC-BED0-2D72-7E9D-29F18964D12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899389" y="3721515"/>
                  <a:ext cx="838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8CC65E0-746D-584D-8CCF-73AC0A790CFE}"/>
                    </a:ext>
                  </a:extLst>
                </p14:cNvPr>
                <p14:cNvContentPartPr/>
                <p14:nvPr/>
              </p14:nvContentPartPr>
              <p14:xfrm>
                <a:off x="6008469" y="3857595"/>
                <a:ext cx="53640" cy="806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8CC65E0-746D-584D-8CCF-73AC0A790CF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90469" y="3839595"/>
                  <a:ext cx="89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D3CEFD8-8290-02D6-F3E0-BCE5300F2454}"/>
                    </a:ext>
                  </a:extLst>
                </p14:cNvPr>
                <p14:cNvContentPartPr/>
                <p14:nvPr/>
              </p14:nvContentPartPr>
              <p14:xfrm>
                <a:off x="6135189" y="4027515"/>
                <a:ext cx="60480" cy="878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D3CEFD8-8290-02D6-F3E0-BCE5300F245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117549" y="4009875"/>
                  <a:ext cx="96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B285902-2561-65B4-F1A8-FC97C2807DF5}"/>
                    </a:ext>
                  </a:extLst>
                </p14:cNvPr>
                <p14:cNvContentPartPr/>
                <p14:nvPr/>
              </p14:nvContentPartPr>
              <p14:xfrm>
                <a:off x="6244629" y="4165395"/>
                <a:ext cx="65880" cy="745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B285902-2561-65B4-F1A8-FC97C2807DF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26989" y="4147755"/>
                  <a:ext cx="101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FFE743D-3C7A-F553-7078-5A585E3B1451}"/>
                    </a:ext>
                  </a:extLst>
                </p14:cNvPr>
                <p14:cNvContentPartPr/>
                <p14:nvPr/>
              </p14:nvContentPartPr>
              <p14:xfrm>
                <a:off x="6357669" y="4312635"/>
                <a:ext cx="79920" cy="813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FFE743D-3C7A-F553-7078-5A585E3B145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340029" y="4294995"/>
                  <a:ext cx="115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FF37D55-9A82-795A-B23E-C4D61838FFB0}"/>
                    </a:ext>
                  </a:extLst>
                </p14:cNvPr>
                <p14:cNvContentPartPr/>
                <p14:nvPr/>
              </p14:nvContentPartPr>
              <p14:xfrm>
                <a:off x="6432549" y="4314075"/>
                <a:ext cx="8280" cy="77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FF37D55-9A82-795A-B23E-C4D61838FFB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414909" y="4296435"/>
                  <a:ext cx="43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C53E0E2-E55B-DC60-3ADF-43DCD8FB1AA6}"/>
                    </a:ext>
                  </a:extLst>
                </p14:cNvPr>
                <p14:cNvContentPartPr/>
                <p14:nvPr/>
              </p14:nvContentPartPr>
              <p14:xfrm>
                <a:off x="6324549" y="4388595"/>
                <a:ext cx="101520" cy="280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C53E0E2-E55B-DC60-3ADF-43DCD8FB1AA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306549" y="4370595"/>
                  <a:ext cx="1371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66B5EB7-3C34-24A6-80D8-43E1653C70EA}"/>
                    </a:ext>
                  </a:extLst>
                </p14:cNvPr>
                <p14:cNvContentPartPr/>
                <p14:nvPr/>
              </p14:nvContentPartPr>
              <p14:xfrm>
                <a:off x="6331029" y="4287435"/>
                <a:ext cx="87120" cy="792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66B5EB7-3C34-24A6-80D8-43E1653C70E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313029" y="4269795"/>
                  <a:ext cx="1227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33720B6-58AC-5242-8554-82244B7DFDC6}"/>
                    </a:ext>
                  </a:extLst>
                </p14:cNvPr>
                <p14:cNvContentPartPr/>
                <p14:nvPr/>
              </p14:nvContentPartPr>
              <p14:xfrm>
                <a:off x="6422469" y="4261515"/>
                <a:ext cx="35640" cy="1191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33720B6-58AC-5242-8554-82244B7DFDC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404469" y="4243515"/>
                  <a:ext cx="7128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582F458F-54A2-49B4-FB63-35E446210751}"/>
              </a:ext>
            </a:extLst>
          </p:cNvPr>
          <p:cNvGrpSpPr/>
          <p:nvPr/>
        </p:nvGrpSpPr>
        <p:grpSpPr>
          <a:xfrm>
            <a:off x="9677376" y="2375352"/>
            <a:ext cx="25920" cy="82080"/>
            <a:chOff x="9677376" y="2375352"/>
            <a:chExt cx="25920" cy="8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48DE5B8-B31B-CDBA-9DB7-ADDA964FD1F7}"/>
                    </a:ext>
                  </a:extLst>
                </p14:cNvPr>
                <p14:cNvContentPartPr/>
                <p14:nvPr/>
              </p14:nvContentPartPr>
              <p14:xfrm>
                <a:off x="9677376" y="2375352"/>
                <a:ext cx="24120" cy="777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48DE5B8-B31B-CDBA-9DB7-ADDA964FD1F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659736" y="2357712"/>
                  <a:ext cx="59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8EB76D4-3D18-DFD4-4B31-B336AAF8B0EA}"/>
                    </a:ext>
                  </a:extLst>
                </p14:cNvPr>
                <p14:cNvContentPartPr/>
                <p14:nvPr/>
              </p14:nvContentPartPr>
              <p14:xfrm>
                <a:off x="9702936" y="2457072"/>
                <a:ext cx="360" cy="3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8EB76D4-3D18-DFD4-4B31-B336AAF8B0E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684936" y="243943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4BA5661C-DFE0-13BB-F1DE-E24765B00C14}"/>
                  </a:ext>
                </a:extLst>
              </p14:cNvPr>
              <p14:cNvContentPartPr/>
              <p14:nvPr/>
            </p14:nvContentPartPr>
            <p14:xfrm>
              <a:off x="9718776" y="2524392"/>
              <a:ext cx="48240" cy="10872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4BA5661C-DFE0-13BB-F1DE-E24765B00C14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9701136" y="2506752"/>
                <a:ext cx="838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27026B63-34E9-BD3D-AF3A-C001C9813F11}"/>
                  </a:ext>
                </a:extLst>
              </p14:cNvPr>
              <p14:cNvContentPartPr/>
              <p14:nvPr/>
            </p14:nvContentPartPr>
            <p14:xfrm>
              <a:off x="9793656" y="2725272"/>
              <a:ext cx="30600" cy="1148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27026B63-34E9-BD3D-AF3A-C001C9813F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9776016" y="2707632"/>
                <a:ext cx="66240" cy="15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328B5C5C-6B89-B0D6-ED56-120E94DBE893}"/>
              </a:ext>
            </a:extLst>
          </p:cNvPr>
          <p:cNvGrpSpPr/>
          <p:nvPr/>
        </p:nvGrpSpPr>
        <p:grpSpPr>
          <a:xfrm>
            <a:off x="9863136" y="5285952"/>
            <a:ext cx="46800" cy="232560"/>
            <a:chOff x="9863136" y="5285952"/>
            <a:chExt cx="4680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D71D098-6C55-7FB3-9CC1-16B5E9947ED7}"/>
                    </a:ext>
                  </a:extLst>
                </p14:cNvPr>
                <p14:cNvContentPartPr/>
                <p14:nvPr/>
              </p14:nvContentPartPr>
              <p14:xfrm>
                <a:off x="9863136" y="5410152"/>
                <a:ext cx="15840" cy="108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D71D098-6C55-7FB3-9CC1-16B5E9947ED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845136" y="5392152"/>
                  <a:ext cx="51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9545107-F8B9-6BF8-6EDF-37668D70434E}"/>
                    </a:ext>
                  </a:extLst>
                </p14:cNvPr>
                <p14:cNvContentPartPr/>
                <p14:nvPr/>
              </p14:nvContentPartPr>
              <p14:xfrm>
                <a:off x="9894456" y="5285952"/>
                <a:ext cx="15480" cy="777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9545107-F8B9-6BF8-6EDF-37668D70434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876816" y="5267952"/>
                  <a:ext cx="51120" cy="113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12247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5C4061A-6481-BB65-FB4F-2D876C9A4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024" y="244383"/>
            <a:ext cx="11742236" cy="1004554"/>
          </a:xfrm>
          <a:solidFill>
            <a:schemeClr val="tx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endParaRPr lang="en-US" sz="5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Investigating coinfections in the spongy moth-fungus-virus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52F53-C829-EE4D-A90E-4733BC3E8767}"/>
              </a:ext>
            </a:extLst>
          </p:cNvPr>
          <p:cNvSpPr txBox="1"/>
          <p:nvPr/>
        </p:nvSpPr>
        <p:spPr>
          <a:xfrm>
            <a:off x="0" y="6537785"/>
            <a:ext cx="5742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Sophia Horigan, University of Chicago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E66229-C62E-CED1-7EFC-8202DA5C2186}"/>
              </a:ext>
            </a:extLst>
          </p:cNvPr>
          <p:cNvSpPr txBox="1"/>
          <p:nvPr/>
        </p:nvSpPr>
        <p:spPr>
          <a:xfrm>
            <a:off x="134109" y="1367138"/>
            <a:ext cx="54004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Next Steps:</a:t>
            </a:r>
          </a:p>
          <a:p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Conduct field sampling at all sites for at least two more years to get infection data across a range of annual weather conditions.</a:t>
            </a:r>
          </a:p>
          <a:p>
            <a:pPr marL="342900" indent="-342900">
              <a:buAutoNum type="arabicPeriod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Fit the mechanistic model to field data.</a:t>
            </a:r>
          </a:p>
          <a:p>
            <a:pPr marL="342900" indent="-342900">
              <a:buAutoNum type="arabicPeriod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Extend the model to long-term dynamics by incorporating spongy moth reproduction and pathogen overwintering dynamics.</a:t>
            </a:r>
          </a:p>
          <a:p>
            <a:pPr marL="342900" indent="-342900">
              <a:buAutoNum type="arabicPeriod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Use the long-term model to predict the future of spongy moth populations under climate change.</a:t>
            </a:r>
          </a:p>
          <a:p>
            <a:pPr marL="342900" indent="-342900">
              <a:buAutoNum type="arabicPeriod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4C7E3-4F5F-28A3-2EAC-7B3B567E0B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6" t="1898"/>
          <a:stretch/>
        </p:blipFill>
        <p:spPr>
          <a:xfrm rot="5400000">
            <a:off x="9257316" y="1200913"/>
            <a:ext cx="2404333" cy="3196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9F59A3-14B4-5556-DD71-631EB5BC1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57316" y="3702813"/>
            <a:ext cx="2404333" cy="3196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ABAD6F-92C9-DA90-7ECA-6C922788D5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31"/>
          <a:stretch/>
        </p:blipFill>
        <p:spPr>
          <a:xfrm rot="5400000">
            <a:off x="5930773" y="2567835"/>
            <a:ext cx="2404334" cy="319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48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561202-F461-0EA4-96C1-E4BE8F54B951}"/>
              </a:ext>
            </a:extLst>
          </p:cNvPr>
          <p:cNvSpPr txBox="1"/>
          <p:nvPr/>
        </p:nvSpPr>
        <p:spPr>
          <a:xfrm>
            <a:off x="104172" y="6435524"/>
            <a:ext cx="282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Gwen Kettenburg, UChicago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8BE08-4751-767C-6802-C571EB13A4C2}"/>
              </a:ext>
            </a:extLst>
          </p:cNvPr>
          <p:cNvSpPr txBox="1"/>
          <p:nvPr/>
        </p:nvSpPr>
        <p:spPr>
          <a:xfrm>
            <a:off x="104172" y="1073156"/>
            <a:ext cx="9706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Background</a:t>
            </a:r>
            <a:r>
              <a:rPr lang="en-US" dirty="0">
                <a:solidFill>
                  <a:schemeClr val="bg1"/>
                </a:solidFill>
              </a:rPr>
              <a:t>: Previous work in our lab has shown that age class and sex of bats impacts seroprevalence for </a:t>
            </a:r>
            <a:r>
              <a:rPr lang="en-US" dirty="0" err="1">
                <a:solidFill>
                  <a:schemeClr val="bg1"/>
                </a:solidFill>
              </a:rPr>
              <a:t>henipaviruses</a:t>
            </a:r>
            <a:r>
              <a:rPr lang="en-US" dirty="0">
                <a:solidFill>
                  <a:schemeClr val="bg1"/>
                </a:solidFill>
              </a:rPr>
              <a:t> and filoviruses. However, we do not know how viral shedding in bats from active infections impact age-seroprevalence.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48AB67-B425-23ED-4766-A601E7342E0D}"/>
              </a:ext>
            </a:extLst>
          </p:cNvPr>
          <p:cNvSpPr txBox="1"/>
          <p:nvPr/>
        </p:nvSpPr>
        <p:spPr>
          <a:xfrm>
            <a:off x="191846" y="2399511"/>
            <a:ext cx="748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Statistical question</a:t>
            </a:r>
            <a:r>
              <a:rPr lang="en-US" dirty="0">
                <a:solidFill>
                  <a:schemeClr val="bg1"/>
                </a:solidFill>
              </a:rPr>
              <a:t>: How does age class drive viral load in Malagasy fruit bats?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51998-5A98-92B6-3F76-0FB03AB296FA}"/>
              </a:ext>
            </a:extLst>
          </p:cNvPr>
          <p:cNvSpPr txBox="1"/>
          <p:nvPr/>
        </p:nvSpPr>
        <p:spPr>
          <a:xfrm>
            <a:off x="182050" y="3075774"/>
            <a:ext cx="970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Mechanistic question: </a:t>
            </a:r>
            <a:r>
              <a:rPr lang="en-US" dirty="0">
                <a:solidFill>
                  <a:schemeClr val="bg1"/>
                </a:solidFill>
              </a:rPr>
              <a:t>How does viral shedding differ between juvenile and adult Malagasy fruit bats?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CEF7E-3B18-B115-C80C-2516E1C1B906}"/>
              </a:ext>
            </a:extLst>
          </p:cNvPr>
          <p:cNvSpPr txBox="1"/>
          <p:nvPr/>
        </p:nvSpPr>
        <p:spPr>
          <a:xfrm>
            <a:off x="29271" y="85356"/>
            <a:ext cx="8579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Age mediated viral shedding in Malagasy fruit bats</a:t>
            </a:r>
          </a:p>
        </p:txBody>
      </p:sp>
      <p:pic>
        <p:nvPicPr>
          <p:cNvPr id="10" name="Picture 9" descr="A picture containing tree, outdoor, trunk&#10;&#10;Description automatically generated">
            <a:extLst>
              <a:ext uri="{FF2B5EF4-FFF2-40B4-BE49-F238E27FC236}">
                <a16:creationId xmlns:a16="http://schemas.microsoft.com/office/drawing/2014/main" id="{43C9D05C-2211-5802-3B1B-869F59ABB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560" y="-2847"/>
            <a:ext cx="2255614" cy="2419109"/>
          </a:xfrm>
          <a:prstGeom prst="rect">
            <a:avLst/>
          </a:prstGeom>
        </p:spPr>
      </p:pic>
      <p:pic>
        <p:nvPicPr>
          <p:cNvPr id="12" name="Picture 11" descr="A picture containing grass, person, outdoor, green&#10;&#10;Description automatically generated">
            <a:extLst>
              <a:ext uri="{FF2B5EF4-FFF2-40B4-BE49-F238E27FC236}">
                <a16:creationId xmlns:a16="http://schemas.microsoft.com/office/drawing/2014/main" id="{F9F10DD0-11C7-2D55-78C5-515D4BBCDC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2" t="14514" r="11984" b="18820"/>
          <a:stretch/>
        </p:blipFill>
        <p:spPr>
          <a:xfrm>
            <a:off x="9946560" y="2413021"/>
            <a:ext cx="2255614" cy="2254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B9155C-C980-3036-ADA1-188E765FBD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58" t="18565" r="2181" b="41344"/>
          <a:stretch/>
        </p:blipFill>
        <p:spPr>
          <a:xfrm>
            <a:off x="9947961" y="4609964"/>
            <a:ext cx="2255614" cy="22584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868317-3CC5-FBA6-3F07-8C713469188A}"/>
              </a:ext>
            </a:extLst>
          </p:cNvPr>
          <p:cNvSpPr txBox="1"/>
          <p:nvPr/>
        </p:nvSpPr>
        <p:spPr>
          <a:xfrm>
            <a:off x="221883" y="3737557"/>
            <a:ext cx="819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Acknowledgement to people who have evaluated these models: </a:t>
            </a:r>
          </a:p>
          <a:p>
            <a:r>
              <a:rPr lang="en-US" dirty="0">
                <a:solidFill>
                  <a:schemeClr val="bg1"/>
                </a:solidFill>
              </a:rPr>
              <a:t>Cara Brook, Sophia </a:t>
            </a:r>
            <a:r>
              <a:rPr lang="en-US" dirty="0" err="1">
                <a:solidFill>
                  <a:schemeClr val="bg1"/>
                </a:solidFill>
              </a:rPr>
              <a:t>Horigan</a:t>
            </a:r>
            <a:r>
              <a:rPr lang="en-US" dirty="0">
                <a:solidFill>
                  <a:schemeClr val="bg1"/>
                </a:solidFill>
              </a:rPr>
              <a:t> (readers); </a:t>
            </a:r>
            <a:r>
              <a:rPr lang="en-US" dirty="0" err="1">
                <a:solidFill>
                  <a:schemeClr val="bg1"/>
                </a:solidFill>
              </a:rPr>
              <a:t>Nuzha</a:t>
            </a:r>
            <a:r>
              <a:rPr lang="en-US" dirty="0">
                <a:solidFill>
                  <a:schemeClr val="bg1"/>
                </a:solidFill>
              </a:rPr>
              <a:t> (presentation)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245B6D-81A0-78EE-4799-14F7AE822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550" y="4626673"/>
            <a:ext cx="7772400" cy="1512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5274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503</TotalTime>
  <Words>1562</Words>
  <Application>Microsoft Macintosh PowerPoint</Application>
  <PresentationFormat>Widescreen</PresentationFormat>
  <Paragraphs>214</Paragraphs>
  <Slides>12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Equation</vt:lpstr>
      <vt:lpstr>PowerPoint Presentation</vt:lpstr>
      <vt:lpstr>Statistical Question: Is the occurrence of S. fonquerniei on Malagasy R. rattus related to (a) the indoor/outdoor locality in which the rat is trapped, (b) abundance of E. gallinacea, and (c) the abundance of X. cheopsis on the same rat?</vt:lpstr>
      <vt:lpstr>Mechanistic Question:  How can we explain the prevalence of different serotypes of Bartonella spp. by age class in Malagasy Rattus rattus?</vt:lpstr>
      <vt:lpstr>Next Steps: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21</cp:revision>
  <dcterms:created xsi:type="dcterms:W3CDTF">2018-01-18T12:23:20Z</dcterms:created>
  <dcterms:modified xsi:type="dcterms:W3CDTF">2022-12-15T14:06:32Z</dcterms:modified>
</cp:coreProperties>
</file>